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5"/>
  </p:notesMasterIdLst>
  <p:handoutMasterIdLst>
    <p:handoutMasterId r:id="rId16"/>
  </p:handoutMasterIdLst>
  <p:sldIdLst>
    <p:sldId id="291" r:id="rId5"/>
    <p:sldId id="293" r:id="rId6"/>
    <p:sldId id="300" r:id="rId7"/>
    <p:sldId id="301" r:id="rId8"/>
    <p:sldId id="302" r:id="rId9"/>
    <p:sldId id="299" r:id="rId10"/>
    <p:sldId id="292" r:id="rId11"/>
    <p:sldId id="305" r:id="rId12"/>
    <p:sldId id="303" r:id="rId13"/>
    <p:sldId id="304" r:id="rId14"/>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ul Raul" initials="RR" lastIdx="1" clrIdx="0">
    <p:extLst>
      <p:ext uri="{19B8F6BF-5375-455C-9EA6-DF929625EA0E}">
        <p15:presenceInfo xmlns:p15="http://schemas.microsoft.com/office/powerpoint/2012/main" userId="556e539bb9eab19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725"/>
    <a:srgbClr val="009999"/>
    <a:srgbClr val="394404"/>
    <a:srgbClr val="5F6F0F"/>
    <a:srgbClr val="718412"/>
    <a:srgbClr val="65741A"/>
    <a:srgbClr val="70811D"/>
    <a:srgbClr val="7B8D1F"/>
    <a:srgbClr val="839721"/>
    <a:srgbClr val="95AB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86" autoAdjust="0"/>
    <p:restoredTop sz="83485" autoAdjust="0"/>
  </p:normalViewPr>
  <p:slideViewPr>
    <p:cSldViewPr>
      <p:cViewPr varScale="1">
        <p:scale>
          <a:sx n="135" d="100"/>
          <a:sy n="135" d="100"/>
        </p:scale>
        <p:origin x="552" y="132"/>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11/17/2020</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2.jpe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11/17/2020</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start off with the potential benefits of augmented reality in education.</a:t>
            </a:r>
          </a:p>
          <a:p>
            <a:r>
              <a:rPr lang="en-US" dirty="0"/>
              <a:t>It encourages engagement and raises interest in learning with its game-like and interactive nature.</a:t>
            </a:r>
          </a:p>
          <a:p>
            <a:r>
              <a:rPr lang="en-US" dirty="0"/>
              <a:t>It is also universally applicable to any level of education and training, from preschool to university and even on-the-job training and internships, it isn’t limited to only one use case or field of application.</a:t>
            </a:r>
          </a:p>
        </p:txBody>
      </p:sp>
      <p:sp>
        <p:nvSpPr>
          <p:cNvPr id="4" name="Slide Number Placeholder 3"/>
          <p:cNvSpPr>
            <a:spLocks noGrp="1"/>
          </p:cNvSpPr>
          <p:nvPr>
            <p:ph type="sldNum" sz="quarter" idx="5"/>
          </p:nvPr>
        </p:nvSpPr>
        <p:spPr/>
        <p:txBody>
          <a:bodyPr/>
          <a:lstStyle/>
          <a:p>
            <a:fld id="{3EBA5BD7-F043-4D1B-AA17-CD412FC534DE}" type="slidenum">
              <a:rPr lang="en-US" smtClean="0"/>
              <a:t>2</a:t>
            </a:fld>
            <a:endParaRPr lang="en-US"/>
          </a:p>
        </p:txBody>
      </p:sp>
    </p:spTree>
    <p:extLst>
      <p:ext uri="{BB962C8B-B14F-4D97-AF65-F5344CB8AC3E}">
        <p14:creationId xmlns:p14="http://schemas.microsoft.com/office/powerpoint/2010/main" val="1329440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can be used to make hard to grasp spatial concepts easier and more intuitive to understand, not being limited to displaying in only 2D. </a:t>
            </a:r>
          </a:p>
          <a:p>
            <a:r>
              <a:rPr lang="en-US" dirty="0"/>
              <a:t>Two examples of the use cases being in Med School or Biology classes, presenting organs, veins or nerves without the need of a human body, or presenting and analyzing geometric concepts in Maths such as surfaces or curves.</a:t>
            </a:r>
          </a:p>
        </p:txBody>
      </p:sp>
      <p:sp>
        <p:nvSpPr>
          <p:cNvPr id="4" name="Slide Number Placeholder 3"/>
          <p:cNvSpPr>
            <a:spLocks noGrp="1"/>
          </p:cNvSpPr>
          <p:nvPr>
            <p:ph type="sldNum" sz="quarter" idx="5"/>
          </p:nvPr>
        </p:nvSpPr>
        <p:spPr/>
        <p:txBody>
          <a:bodyPr/>
          <a:lstStyle/>
          <a:p>
            <a:fld id="{3EBA5BD7-F043-4D1B-AA17-CD412FC534DE}" type="slidenum">
              <a:rPr lang="en-US" smtClean="0"/>
              <a:t>3</a:t>
            </a:fld>
            <a:endParaRPr lang="en-US"/>
          </a:p>
        </p:txBody>
      </p:sp>
    </p:spTree>
    <p:extLst>
      <p:ext uri="{BB962C8B-B14F-4D97-AF65-F5344CB8AC3E}">
        <p14:creationId xmlns:p14="http://schemas.microsoft.com/office/powerpoint/2010/main" val="204455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 can make designing in 3D much quicker, be it for creative purposes, for designing parts to be made later or for architectural models of buildings</a:t>
            </a:r>
          </a:p>
        </p:txBody>
      </p:sp>
      <p:sp>
        <p:nvSpPr>
          <p:cNvPr id="4" name="Slide Number Placeholder 3"/>
          <p:cNvSpPr>
            <a:spLocks noGrp="1"/>
          </p:cNvSpPr>
          <p:nvPr>
            <p:ph type="sldNum" sz="quarter" idx="5"/>
          </p:nvPr>
        </p:nvSpPr>
        <p:spPr/>
        <p:txBody>
          <a:bodyPr/>
          <a:lstStyle/>
          <a:p>
            <a:fld id="{3EBA5BD7-F043-4D1B-AA17-CD412FC534DE}" type="slidenum">
              <a:rPr lang="en-US" smtClean="0"/>
              <a:t>4</a:t>
            </a:fld>
            <a:endParaRPr lang="en-US"/>
          </a:p>
        </p:txBody>
      </p:sp>
    </p:spTree>
    <p:extLst>
      <p:ext uri="{BB962C8B-B14F-4D97-AF65-F5344CB8AC3E}">
        <p14:creationId xmlns:p14="http://schemas.microsoft.com/office/powerpoint/2010/main" val="773053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Augmented reality also offers the possibility of safe training. </a:t>
            </a:r>
          </a:p>
          <a:p>
            <a:r>
              <a:rPr lang="en-US" dirty="0"/>
              <a:t>For example for feasibly dangerous chemistry experiments or practicing surgeries and other medical practices without putting people in danger or risking paying for damages in the case that something goes wrong.</a:t>
            </a:r>
          </a:p>
        </p:txBody>
      </p:sp>
      <p:sp>
        <p:nvSpPr>
          <p:cNvPr id="4" name="Slide Number Placeholder 3"/>
          <p:cNvSpPr>
            <a:spLocks noGrp="1"/>
          </p:cNvSpPr>
          <p:nvPr>
            <p:ph type="sldNum" sz="quarter" idx="5"/>
          </p:nvPr>
        </p:nvSpPr>
        <p:spPr/>
        <p:txBody>
          <a:bodyPr/>
          <a:lstStyle/>
          <a:p>
            <a:fld id="{3EBA5BD7-F043-4D1B-AA17-CD412FC534DE}" type="slidenum">
              <a:rPr lang="en-US" smtClean="0"/>
              <a:t>5</a:t>
            </a:fld>
            <a:endParaRPr lang="en-US"/>
          </a:p>
        </p:txBody>
      </p:sp>
    </p:spTree>
    <p:extLst>
      <p:ext uri="{BB962C8B-B14F-4D97-AF65-F5344CB8AC3E}">
        <p14:creationId xmlns:p14="http://schemas.microsoft.com/office/powerpoint/2010/main" val="2601625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comes the question of accessibility.</a:t>
            </a:r>
          </a:p>
          <a:p>
            <a:r>
              <a:rPr lang="en-US" dirty="0"/>
              <a:t>In terms of the price, access to augmented reality has a </a:t>
            </a:r>
            <a:r>
              <a:rPr lang="en-US" dirty="0">
                <a:solidFill>
                  <a:srgbClr val="FF0000"/>
                </a:solidFill>
                <a:highlight>
                  <a:srgbClr val="00FF00"/>
                </a:highlight>
              </a:rPr>
              <a:t>relatively low cost</a:t>
            </a:r>
            <a:r>
              <a:rPr lang="en-US" dirty="0"/>
              <a:t>, since only a smartphone and a stable internet connection is needed, which now accounts for almost half of the global population.</a:t>
            </a:r>
          </a:p>
          <a:p>
            <a:r>
              <a:rPr lang="en-US" dirty="0"/>
              <a:t>There is also no need for special equipment. Unlike lab equipment that can be really expensive, everything in AR is driven either by the device or computed in a cloud. This also means that experiments that would take days can be sped up and presented in a normal time-frame.</a:t>
            </a:r>
          </a:p>
          <a:p>
            <a:r>
              <a:rPr lang="en-US" sz="1600" b="0" i="0" kern="1200" dirty="0">
                <a:solidFill>
                  <a:schemeClr val="tx1"/>
                </a:solidFill>
                <a:effectLst/>
                <a:latin typeface="+mn-lt"/>
                <a:ea typeface="+mn-ea"/>
                <a:cs typeface="+mn-cs"/>
              </a:rPr>
              <a:t>Augmented reality has the potential to replace textbooks, physical models, manuals and learning materials and apps are rising each year.</a:t>
            </a:r>
          </a:p>
          <a:p>
            <a:r>
              <a:rPr lang="en-US" dirty="0"/>
              <a:t>One of the biggest factors that play into accessibility, even more nowadays with the current situation, and one of AR’s advantages is its portability making it virtually possible to use it anywhere, be it at school, work or at home.</a:t>
            </a:r>
          </a:p>
          <a:p>
            <a:endParaRPr lang="en-US" dirty="0"/>
          </a:p>
          <a:p>
            <a:endParaRPr lang="en-US" dirty="0"/>
          </a:p>
          <a:p>
            <a:r>
              <a:rPr lang="en-US" dirty="0"/>
              <a:t>All of this means that, globally, the transition to an AR driven education system and On-the-job training is quite possible in the next couple of decades.</a:t>
            </a:r>
          </a:p>
        </p:txBody>
      </p:sp>
      <p:sp>
        <p:nvSpPr>
          <p:cNvPr id="4" name="Slide Number Placeholder 3"/>
          <p:cNvSpPr>
            <a:spLocks noGrp="1"/>
          </p:cNvSpPr>
          <p:nvPr>
            <p:ph type="sldNum" sz="quarter" idx="5"/>
          </p:nvPr>
        </p:nvSpPr>
        <p:spPr/>
        <p:txBody>
          <a:bodyPr/>
          <a:lstStyle/>
          <a:p>
            <a:fld id="{3EBA5BD7-F043-4D1B-AA17-CD412FC534DE}" type="slidenum">
              <a:rPr lang="en-US" smtClean="0"/>
              <a:t>6</a:t>
            </a:fld>
            <a:endParaRPr lang="en-US"/>
          </a:p>
        </p:txBody>
      </p:sp>
    </p:spTree>
    <p:extLst>
      <p:ext uri="{BB962C8B-B14F-4D97-AF65-F5344CB8AC3E}">
        <p14:creationId xmlns:p14="http://schemas.microsoft.com/office/powerpoint/2010/main" val="1148402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major concern of augmented reality is physical harm caused by lack of attention.</a:t>
            </a:r>
          </a:p>
          <a:p>
            <a:r>
              <a:rPr lang="en-US" dirty="0"/>
              <a:t>One real-world example would be the Pokémon Go accidents, ranging from mild injuries to traffic accidents to kidnappings and in some cases death. </a:t>
            </a:r>
          </a:p>
        </p:txBody>
      </p:sp>
      <p:sp>
        <p:nvSpPr>
          <p:cNvPr id="4" name="Slide Number Placeholder 3"/>
          <p:cNvSpPr>
            <a:spLocks noGrp="1"/>
          </p:cNvSpPr>
          <p:nvPr>
            <p:ph type="sldNum" sz="quarter" idx="5"/>
          </p:nvPr>
        </p:nvSpPr>
        <p:spPr/>
        <p:txBody>
          <a:bodyPr/>
          <a:lstStyle/>
          <a:p>
            <a:fld id="{3EBA5BD7-F043-4D1B-AA17-CD412FC534DE}" type="slidenum">
              <a:rPr lang="en-US" smtClean="0"/>
              <a:t>8</a:t>
            </a:fld>
            <a:endParaRPr lang="en-US"/>
          </a:p>
        </p:txBody>
      </p:sp>
    </p:spTree>
    <p:extLst>
      <p:ext uri="{BB962C8B-B14F-4D97-AF65-F5344CB8AC3E}">
        <p14:creationId xmlns:p14="http://schemas.microsoft.com/office/powerpoint/2010/main" val="4025506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concern comes up the automotive industry, where AR navigation will introduce a layer of details superimposed onto the real world.</a:t>
            </a:r>
          </a:p>
          <a:p>
            <a:r>
              <a:rPr lang="en-US" dirty="0"/>
              <a:t>Even though traffic accidents are bound to happen, they are more likely to be caused when the driver is distracted or overwhelmed with information or screen clutter in the form of ads or notifications.</a:t>
            </a:r>
          </a:p>
          <a:p>
            <a:r>
              <a:rPr lang="en-US" sz="1600" b="0" i="0" kern="1200" dirty="0">
                <a:solidFill>
                  <a:schemeClr val="tx1"/>
                </a:solidFill>
                <a:effectLst/>
                <a:latin typeface="+mn-lt"/>
                <a:ea typeface="+mn-ea"/>
                <a:cs typeface="+mn-cs"/>
              </a:rPr>
              <a:t>Also, as over-reliance on AR navigation becomes more common, it can leave consumers vulnerable to buggy GPS overlays causing more issues to the driver.</a:t>
            </a:r>
          </a:p>
          <a:p>
            <a:r>
              <a:rPr lang="en-US" sz="1600" b="0" i="0" kern="1200" dirty="0">
                <a:solidFill>
                  <a:schemeClr val="tx1"/>
                </a:solidFill>
                <a:effectLst/>
                <a:latin typeface="+mn-lt"/>
                <a:ea typeface="+mn-ea"/>
                <a:cs typeface="+mn-cs"/>
              </a:rPr>
              <a:t>This can be avoided though through regulation.</a:t>
            </a:r>
            <a:endParaRPr lang="en-US" dirty="0"/>
          </a:p>
        </p:txBody>
      </p:sp>
      <p:sp>
        <p:nvSpPr>
          <p:cNvPr id="4" name="Slide Number Placeholder 3"/>
          <p:cNvSpPr>
            <a:spLocks noGrp="1"/>
          </p:cNvSpPr>
          <p:nvPr>
            <p:ph type="sldNum" sz="quarter" idx="5"/>
          </p:nvPr>
        </p:nvSpPr>
        <p:spPr/>
        <p:txBody>
          <a:bodyPr/>
          <a:lstStyle/>
          <a:p>
            <a:fld id="{3EBA5BD7-F043-4D1B-AA17-CD412FC534DE}" type="slidenum">
              <a:rPr lang="en-US" smtClean="0"/>
              <a:t>9</a:t>
            </a:fld>
            <a:endParaRPr lang="en-US"/>
          </a:p>
        </p:txBody>
      </p:sp>
    </p:spTree>
    <p:extLst>
      <p:ext uri="{BB962C8B-B14F-4D97-AF65-F5344CB8AC3E}">
        <p14:creationId xmlns:p14="http://schemas.microsoft.com/office/powerpoint/2010/main" val="11503668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 brings me to my second concern, on the legal side of things, regulations or lack thereof.</a:t>
            </a:r>
          </a:p>
          <a:p>
            <a:r>
              <a:rPr lang="en-US" dirty="0"/>
              <a:t>Currently, there are no regulations to govern the usage of augmented reality. </a:t>
            </a:r>
          </a:p>
          <a:p>
            <a:r>
              <a:rPr lang="en-US" dirty="0"/>
              <a:t>Safety risks, like the ones I already mentioned are real, respectively could become a reality if not supervised.</a:t>
            </a:r>
          </a:p>
          <a:p>
            <a:r>
              <a:rPr lang="en-US" dirty="0"/>
              <a:t>There are also no </a:t>
            </a:r>
            <a:r>
              <a:rPr lang="en-US" sz="1600" b="0" i="0" kern="1200" dirty="0">
                <a:solidFill>
                  <a:schemeClr val="tx1"/>
                </a:solidFill>
                <a:effectLst/>
                <a:latin typeface="+mn-lt"/>
                <a:ea typeface="+mn-ea"/>
                <a:cs typeface="+mn-cs"/>
              </a:rPr>
              <a:t>regulations that help consumers understand which type of AR applications can be used and how they can collect, process and sell data. Hence, the technology can be used with malicious intent, raising privacy concerns.</a:t>
            </a:r>
          </a:p>
          <a:p>
            <a:r>
              <a:rPr lang="en-US" sz="1600" b="0" i="0" kern="1200" dirty="0">
                <a:solidFill>
                  <a:schemeClr val="tx1"/>
                </a:solidFill>
                <a:effectLst/>
                <a:latin typeface="+mn-lt"/>
                <a:ea typeface="+mn-ea"/>
                <a:cs typeface="+mn-cs"/>
              </a:rPr>
              <a:t>While this can be good, AR is advancing rapidly in unpredictable ways and hopefully lawmakers will not push laws limiting AR’s development.</a:t>
            </a:r>
            <a:endParaRPr lang="en-US" dirty="0"/>
          </a:p>
          <a:p>
            <a:endParaRPr lang="en-US" dirty="0"/>
          </a:p>
        </p:txBody>
      </p:sp>
      <p:sp>
        <p:nvSpPr>
          <p:cNvPr id="4" name="Slide Number Placeholder 3"/>
          <p:cNvSpPr>
            <a:spLocks noGrp="1"/>
          </p:cNvSpPr>
          <p:nvPr>
            <p:ph type="sldNum" sz="quarter" idx="5"/>
          </p:nvPr>
        </p:nvSpPr>
        <p:spPr/>
        <p:txBody>
          <a:bodyPr/>
          <a:lstStyle/>
          <a:p>
            <a:fld id="{3EBA5BD7-F043-4D1B-AA17-CD412FC534DE}" type="slidenum">
              <a:rPr lang="en-US" smtClean="0"/>
              <a:t>10</a:t>
            </a:fld>
            <a:endParaRPr lang="en-US"/>
          </a:p>
        </p:txBody>
      </p:sp>
    </p:spTree>
    <p:extLst>
      <p:ext uri="{BB962C8B-B14F-4D97-AF65-F5344CB8AC3E}">
        <p14:creationId xmlns:p14="http://schemas.microsoft.com/office/powerpoint/2010/main" val="3763773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11/17/2020</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11/17/2020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11/17/2020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11/17/2020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11/17/2020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11/17/2020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11/17/2020</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11/17/2020</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11/17/2020</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11/17/2020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11/17/2020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11/17/2020</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4">
            <a:extLst>
              <a:ext uri="{FF2B5EF4-FFF2-40B4-BE49-F238E27FC236}">
                <a16:creationId xmlns:a16="http://schemas.microsoft.com/office/drawing/2014/main" id="{2033E4EC-C418-459B-AF92-AB6723A509C1}"/>
              </a:ext>
            </a:extLst>
          </p:cNvPr>
          <p:cNvSpPr txBox="1">
            <a:spLocks/>
          </p:cNvSpPr>
          <p:nvPr/>
        </p:nvSpPr>
        <p:spPr>
          <a:xfrm>
            <a:off x="1625177" y="2209801"/>
            <a:ext cx="8938472" cy="2764335"/>
          </a:xfrm>
          <a:prstGeom prst="rect">
            <a:avLst/>
          </a:prstGeom>
        </p:spPr>
        <p:txBody>
          <a:bodyPr vert="horz" lIns="121899" tIns="60949" rIns="121899" bIns="60949" rtlCol="0" anchor="b">
            <a:normAutofit/>
          </a:bodyPr>
          <a:lstStyle>
            <a:lvl1pPr algn="l" defTabSz="1218987" rtl="0" eaLnBrk="1" latinLnBrk="0" hangingPunct="1">
              <a:lnSpc>
                <a:spcPct val="90000"/>
              </a:lnSpc>
              <a:spcBef>
                <a:spcPct val="0"/>
              </a:spcBef>
              <a:buNone/>
              <a:defRPr sz="5400" kern="1200">
                <a:solidFill>
                  <a:schemeClr val="tx1"/>
                </a:solidFill>
                <a:latin typeface="+mj-lt"/>
                <a:ea typeface="+mj-ea"/>
                <a:cs typeface="+mj-cs"/>
              </a:defRPr>
            </a:lvl1pPr>
          </a:lstStyle>
          <a:p>
            <a:r>
              <a:rPr lang="en-US" dirty="0"/>
              <a:t>The Future of Education?</a:t>
            </a:r>
          </a:p>
        </p:txBody>
      </p:sp>
    </p:spTree>
    <p:extLst>
      <p:ext uri="{BB962C8B-B14F-4D97-AF65-F5344CB8AC3E}">
        <p14:creationId xmlns:p14="http://schemas.microsoft.com/office/powerpoint/2010/main" val="3438673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Cyber Laws and implementation | The Academic Insights">
            <a:extLst>
              <a:ext uri="{FF2B5EF4-FFF2-40B4-BE49-F238E27FC236}">
                <a16:creationId xmlns:a16="http://schemas.microsoft.com/office/drawing/2014/main" id="{7DF90B9D-B85C-4E61-97DE-17CD58B576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5612" y="1676400"/>
            <a:ext cx="7389972" cy="4601424"/>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D3797DD1-1B5B-4210-9A95-CCF5498B2AC7}"/>
              </a:ext>
            </a:extLst>
          </p:cNvPr>
          <p:cNvSpPr>
            <a:spLocks noGrp="1"/>
          </p:cNvSpPr>
          <p:nvPr>
            <p:ph type="title"/>
          </p:nvPr>
        </p:nvSpPr>
        <p:spPr/>
        <p:txBody>
          <a:bodyPr/>
          <a:lstStyle/>
          <a:p>
            <a:pPr algn="ctr"/>
            <a:r>
              <a:rPr lang="en-US" dirty="0">
                <a:solidFill>
                  <a:schemeClr val="accent1"/>
                </a:solidFill>
              </a:rPr>
              <a:t>Regulations</a:t>
            </a:r>
          </a:p>
        </p:txBody>
      </p:sp>
      <p:sp>
        <p:nvSpPr>
          <p:cNvPr id="7" name="Content Placeholder 6">
            <a:extLst>
              <a:ext uri="{FF2B5EF4-FFF2-40B4-BE49-F238E27FC236}">
                <a16:creationId xmlns:a16="http://schemas.microsoft.com/office/drawing/2014/main" id="{6A809DA3-487A-4308-B14D-D650026393E0}"/>
              </a:ext>
            </a:extLst>
          </p:cNvPr>
          <p:cNvSpPr>
            <a:spLocks noGrp="1"/>
          </p:cNvSpPr>
          <p:nvPr>
            <p:ph sz="half" idx="2"/>
          </p:nvPr>
        </p:nvSpPr>
        <p:spPr>
          <a:xfrm>
            <a:off x="924272" y="1881596"/>
            <a:ext cx="5078677" cy="3962400"/>
          </a:xfrm>
        </p:spPr>
        <p:txBody>
          <a:bodyPr/>
          <a:lstStyle/>
          <a:p>
            <a:r>
              <a:rPr lang="en-US" dirty="0"/>
              <a:t>Safety Risks</a:t>
            </a:r>
          </a:p>
          <a:p>
            <a:endParaRPr lang="en-US" dirty="0"/>
          </a:p>
          <a:p>
            <a:r>
              <a:rPr lang="en-US" dirty="0"/>
              <a:t>Privacy Concerns</a:t>
            </a:r>
          </a:p>
          <a:p>
            <a:pPr lvl="1"/>
            <a:r>
              <a:rPr lang="en-US" dirty="0"/>
              <a:t>Data Collection</a:t>
            </a:r>
          </a:p>
          <a:p>
            <a:pPr lvl="1"/>
            <a:r>
              <a:rPr lang="en-US" dirty="0"/>
              <a:t>Data Processing</a:t>
            </a:r>
          </a:p>
          <a:p>
            <a:pPr lvl="1"/>
            <a:r>
              <a:rPr lang="en-US" dirty="0"/>
              <a:t>Data Selling</a:t>
            </a:r>
          </a:p>
        </p:txBody>
      </p:sp>
      <p:sp>
        <p:nvSpPr>
          <p:cNvPr id="20" name="TextBox 19">
            <a:extLst>
              <a:ext uri="{FF2B5EF4-FFF2-40B4-BE49-F238E27FC236}">
                <a16:creationId xmlns:a16="http://schemas.microsoft.com/office/drawing/2014/main" id="{67999194-71F8-4651-8C31-912570EDD18A}"/>
              </a:ext>
            </a:extLst>
          </p:cNvPr>
          <p:cNvSpPr txBox="1"/>
          <p:nvPr/>
        </p:nvSpPr>
        <p:spPr>
          <a:xfrm>
            <a:off x="3922633" y="1828800"/>
            <a:ext cx="4953000" cy="2585323"/>
          </a:xfrm>
          <a:prstGeom prst="rect">
            <a:avLst/>
          </a:prstGeom>
          <a:noFill/>
        </p:spPr>
        <p:txBody>
          <a:bodyPr wrap="square" rtlCol="0">
            <a:spAutoFit/>
          </a:bodyPr>
          <a:lstStyle/>
          <a:p>
            <a:pPr algn="ctr"/>
            <a:r>
              <a:rPr lang="en-US" sz="5400" b="1" dirty="0">
                <a:solidFill>
                  <a:srgbClr val="FFA725"/>
                </a:solidFill>
              </a:rPr>
              <a:t>GOOD</a:t>
            </a:r>
          </a:p>
          <a:p>
            <a:pPr algn="ctr"/>
            <a:r>
              <a:rPr lang="en-US" sz="5400" b="1" dirty="0">
                <a:solidFill>
                  <a:srgbClr val="FFA725"/>
                </a:solidFill>
              </a:rPr>
              <a:t>OR</a:t>
            </a:r>
          </a:p>
          <a:p>
            <a:pPr algn="ctr"/>
            <a:r>
              <a:rPr lang="en-US" sz="5400" b="1" dirty="0">
                <a:solidFill>
                  <a:srgbClr val="FFA725"/>
                </a:solidFill>
              </a:rPr>
              <a:t>BAD?</a:t>
            </a:r>
          </a:p>
        </p:txBody>
      </p:sp>
    </p:spTree>
    <p:extLst>
      <p:ext uri="{BB962C8B-B14F-4D97-AF65-F5344CB8AC3E}">
        <p14:creationId xmlns:p14="http://schemas.microsoft.com/office/powerpoint/2010/main" val="2720459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4" end="4"/>
                                            </p:txEl>
                                          </p:spTgt>
                                        </p:tgtEl>
                                        <p:attrNameLst>
                                          <p:attrName>style.visibility</p:attrName>
                                        </p:attrNameLst>
                                      </p:cBhvr>
                                      <p:to>
                                        <p:strVal val="visible"/>
                                      </p:to>
                                    </p:set>
                                    <p:animEffect transition="in" filter="fade">
                                      <p:cBhvr>
                                        <p:cTn id="22" dur="500"/>
                                        <p:tgtEl>
                                          <p:spTgt spid="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animEffect transition="in" filter="fade">
                                      <p:cBhvr>
                                        <p:cTn id="27" dur="500"/>
                                        <p:tgtEl>
                                          <p:spTgt spid="7">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345464-7B56-41CE-830C-E767B0D1418C}"/>
              </a:ext>
            </a:extLst>
          </p:cNvPr>
          <p:cNvSpPr>
            <a:spLocks noGrp="1"/>
          </p:cNvSpPr>
          <p:nvPr>
            <p:ph type="title"/>
          </p:nvPr>
        </p:nvSpPr>
        <p:spPr>
          <a:xfrm>
            <a:off x="1218882" y="584200"/>
            <a:ext cx="4062942" cy="558800"/>
          </a:xfrm>
        </p:spPr>
        <p:txBody>
          <a:bodyPr anchor="b">
            <a:normAutofit/>
          </a:bodyPr>
          <a:lstStyle/>
          <a:p>
            <a:r>
              <a:rPr lang="en-US" dirty="0"/>
              <a:t>BENEFITS</a:t>
            </a:r>
          </a:p>
        </p:txBody>
      </p:sp>
      <p:sp>
        <p:nvSpPr>
          <p:cNvPr id="11" name="Text Placeholder 2">
            <a:extLst>
              <a:ext uri="{FF2B5EF4-FFF2-40B4-BE49-F238E27FC236}">
                <a16:creationId xmlns:a16="http://schemas.microsoft.com/office/drawing/2014/main" id="{C99A2704-E850-47E9-963C-9DFA07045C5F}"/>
              </a:ext>
            </a:extLst>
          </p:cNvPr>
          <p:cNvSpPr>
            <a:spLocks noGrp="1"/>
          </p:cNvSpPr>
          <p:nvPr>
            <p:ph type="body" sz="half" idx="2"/>
          </p:nvPr>
        </p:nvSpPr>
        <p:spPr>
          <a:xfrm>
            <a:off x="989013" y="1104900"/>
            <a:ext cx="4062942" cy="5524500"/>
          </a:xfrm>
        </p:spPr>
        <p:txBody>
          <a:bodyPr>
            <a:normAutofit/>
          </a:bodyPr>
          <a:lstStyle/>
          <a:p>
            <a:pPr marL="342900" indent="-342900">
              <a:lnSpc>
                <a:spcPct val="80000"/>
              </a:lnSpc>
              <a:buFont typeface="Arial" panose="020B0604020202020204" pitchFamily="34" charset="0"/>
              <a:buChar char="•"/>
            </a:pPr>
            <a:r>
              <a:rPr lang="en-US" dirty="0"/>
              <a:t>Engagement &amp; interest</a:t>
            </a:r>
          </a:p>
          <a:p>
            <a:pPr marL="342900" indent="-342900">
              <a:lnSpc>
                <a:spcPct val="80000"/>
              </a:lnSpc>
              <a:buFont typeface="Arial" panose="020B0604020202020204" pitchFamily="34" charset="0"/>
              <a:buChar char="•"/>
            </a:pPr>
            <a:endParaRPr lang="en-US" dirty="0"/>
          </a:p>
          <a:p>
            <a:pPr marL="342900" indent="-342900">
              <a:lnSpc>
                <a:spcPct val="80000"/>
              </a:lnSpc>
              <a:buFont typeface="Arial" panose="020B0604020202020204" pitchFamily="34" charset="0"/>
              <a:buChar char="•"/>
            </a:pPr>
            <a:r>
              <a:rPr lang="en-US" dirty="0"/>
              <a:t>Any level of education</a:t>
            </a:r>
          </a:p>
        </p:txBody>
      </p:sp>
      <p:pic>
        <p:nvPicPr>
          <p:cNvPr id="1028" name="Picture 4" descr="Augmented Reality Based Learning in School Classrooms">
            <a:extLst>
              <a:ext uri="{FF2B5EF4-FFF2-40B4-BE49-F238E27FC236}">
                <a16:creationId xmlns:a16="http://schemas.microsoft.com/office/drawing/2014/main" id="{52D4F95C-BBB4-4758-A74C-F74959FBDC7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99212" y="150656"/>
            <a:ext cx="4800600" cy="32004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w AR and VR can aid inquiry | IB Community Blog">
            <a:extLst>
              <a:ext uri="{FF2B5EF4-FFF2-40B4-BE49-F238E27FC236}">
                <a16:creationId xmlns:a16="http://schemas.microsoft.com/office/drawing/2014/main" id="{B8325058-3632-4097-B8CA-3AAE664985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2412" y="3434576"/>
            <a:ext cx="4062942" cy="3086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3138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4" presetClass="emph" presetSubtype="0" fill="hold" nodeType="clickEffect">
                                  <p:stCondLst>
                                    <p:cond delay="0"/>
                                  </p:stCondLst>
                                  <p:childTnLst>
                                    <p:animClr clrSpc="hsl" dir="cw">
                                      <p:cBhvr override="childStyle">
                                        <p:cTn id="11" dur="500" fill="hold"/>
                                        <p:tgtEl>
                                          <p:spTgt spid="11">
                                            <p:txEl>
                                              <p:pRg st="0" end="0"/>
                                            </p:txEl>
                                          </p:spTgt>
                                        </p:tgtEl>
                                        <p:attrNameLst>
                                          <p:attrName>style.color</p:attrName>
                                        </p:attrNameLst>
                                      </p:cBhvr>
                                      <p:by>
                                        <p:hsl h="0" s="-12549" l="-25098"/>
                                      </p:by>
                                    </p:animClr>
                                    <p:animClr clrSpc="hsl" dir="cw">
                                      <p:cBhvr>
                                        <p:cTn id="12" dur="500" fill="hold"/>
                                        <p:tgtEl>
                                          <p:spTgt spid="11">
                                            <p:txEl>
                                              <p:pRg st="0" end="0"/>
                                            </p:txEl>
                                          </p:spTgt>
                                        </p:tgtEl>
                                        <p:attrNameLst>
                                          <p:attrName>fillcolor</p:attrName>
                                        </p:attrNameLst>
                                      </p:cBhvr>
                                      <p:by>
                                        <p:hsl h="0" s="-12549" l="-25098"/>
                                      </p:by>
                                    </p:animClr>
                                    <p:animClr clrSpc="hsl" dir="cw">
                                      <p:cBhvr>
                                        <p:cTn id="13" dur="500" fill="hold"/>
                                        <p:tgtEl>
                                          <p:spTgt spid="11">
                                            <p:txEl>
                                              <p:pRg st="0" end="0"/>
                                            </p:txEl>
                                          </p:spTgt>
                                        </p:tgtEl>
                                        <p:attrNameLst>
                                          <p:attrName>stroke.color</p:attrName>
                                        </p:attrNameLst>
                                      </p:cBhvr>
                                      <p:by>
                                        <p:hsl h="0" s="-12549" l="-25098"/>
                                      </p:by>
                                    </p:animClr>
                                    <p:set>
                                      <p:cBhvr>
                                        <p:cTn id="14" dur="500" fill="hold"/>
                                        <p:tgtEl>
                                          <p:spTgt spid="11">
                                            <p:txEl>
                                              <p:pRg st="0" end="0"/>
                                            </p:txEl>
                                          </p:spTgt>
                                        </p:tgtEl>
                                        <p:attrNameLst>
                                          <p:attrName>fill.type</p:attrName>
                                        </p:attrNameLst>
                                      </p:cBhvr>
                                      <p:to>
                                        <p:strVal val="solid"/>
                                      </p:to>
                                    </p:set>
                                  </p:childTnLst>
                                </p:cTn>
                              </p:par>
                              <p:par>
                                <p:cTn id="15" presetID="10" presetClass="entr" presetSubtype="0" fill="hold" nodeType="with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fade">
                                      <p:cBhvr>
                                        <p:cTn id="1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345464-7B56-41CE-830C-E767B0D1418C}"/>
              </a:ext>
            </a:extLst>
          </p:cNvPr>
          <p:cNvSpPr>
            <a:spLocks noGrp="1"/>
          </p:cNvSpPr>
          <p:nvPr>
            <p:ph type="title"/>
          </p:nvPr>
        </p:nvSpPr>
        <p:spPr>
          <a:xfrm>
            <a:off x="1218882" y="584200"/>
            <a:ext cx="4062942" cy="558800"/>
          </a:xfrm>
        </p:spPr>
        <p:txBody>
          <a:bodyPr anchor="b">
            <a:normAutofit/>
          </a:bodyPr>
          <a:lstStyle/>
          <a:p>
            <a:r>
              <a:rPr lang="en-US" dirty="0"/>
              <a:t>BENEFITS</a:t>
            </a:r>
          </a:p>
        </p:txBody>
      </p:sp>
      <p:pic>
        <p:nvPicPr>
          <p:cNvPr id="1026" name="Picture 2" descr="Augmented Reality in Education and Job Training: Use Cases and Benefits |  RubyGarage Blog">
            <a:extLst>
              <a:ext uri="{FF2B5EF4-FFF2-40B4-BE49-F238E27FC236}">
                <a16:creationId xmlns:a16="http://schemas.microsoft.com/office/drawing/2014/main" id="{B30AF54F-97BE-4DDD-88C8-0EBBB5E76F5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42012" y="175338"/>
            <a:ext cx="5689171" cy="30075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Geogebra AR – Découvrir les mathématiques et la géométrie dans  l'environnement réel">
            <a:extLst>
              <a:ext uri="{FF2B5EF4-FFF2-40B4-BE49-F238E27FC236}">
                <a16:creationId xmlns:a16="http://schemas.microsoft.com/office/drawing/2014/main" id="{AA4A63BE-B762-43AB-A464-FB41995D6F69}"/>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34001" r="430"/>
          <a:stretch/>
        </p:blipFill>
        <p:spPr bwMode="auto">
          <a:xfrm>
            <a:off x="4875212" y="3469674"/>
            <a:ext cx="5680241" cy="3182937"/>
          </a:xfrm>
          <a:prstGeom prst="rect">
            <a:avLst/>
          </a:prstGeom>
          <a:noFill/>
          <a:extLst>
            <a:ext uri="{909E8E84-426E-40DD-AFC4-6F175D3DCCD1}">
              <a14:hiddenFill xmlns:a14="http://schemas.microsoft.com/office/drawing/2010/main">
                <a:solidFill>
                  <a:srgbClr val="FFFFFF"/>
                </a:solidFill>
              </a14:hiddenFill>
            </a:ext>
          </a:extLst>
        </p:spPr>
      </p:pic>
      <p:sp>
        <p:nvSpPr>
          <p:cNvPr id="10" name="Text Placeholder 2">
            <a:extLst>
              <a:ext uri="{FF2B5EF4-FFF2-40B4-BE49-F238E27FC236}">
                <a16:creationId xmlns:a16="http://schemas.microsoft.com/office/drawing/2014/main" id="{C81A1136-3CDB-4C18-9A37-ED1DDCCECBD6}"/>
              </a:ext>
            </a:extLst>
          </p:cNvPr>
          <p:cNvSpPr>
            <a:spLocks noGrp="1"/>
          </p:cNvSpPr>
          <p:nvPr>
            <p:ph type="body" sz="half" idx="2"/>
          </p:nvPr>
        </p:nvSpPr>
        <p:spPr>
          <a:xfrm>
            <a:off x="989013" y="1104900"/>
            <a:ext cx="4062942" cy="5524500"/>
          </a:xfrm>
        </p:spPr>
        <p:txBody>
          <a:bodyPr>
            <a:normAutofit/>
          </a:bodyPr>
          <a:lstStyle/>
          <a:p>
            <a:pPr marL="342900"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Engagement &amp; interest</a:t>
            </a:r>
          </a:p>
          <a:p>
            <a:pPr marL="342900" indent="-342900">
              <a:lnSpc>
                <a:spcPct val="80000"/>
              </a:lnSpc>
              <a:buClr>
                <a:schemeClr val="tx1">
                  <a:lumMod val="75000"/>
                </a:schemeClr>
              </a:buClr>
              <a:buFont typeface="Arial" panose="020B0604020202020204" pitchFamily="34" charset="0"/>
              <a:buChar char="•"/>
            </a:pPr>
            <a:endParaRPr lang="en-US" dirty="0">
              <a:solidFill>
                <a:schemeClr val="tx1">
                  <a:lumMod val="75000"/>
                </a:schemeClr>
              </a:solidFill>
            </a:endParaRPr>
          </a:p>
          <a:p>
            <a:pPr marL="342900"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Any level of education</a:t>
            </a:r>
          </a:p>
          <a:p>
            <a:pPr marL="342900" indent="-342900">
              <a:lnSpc>
                <a:spcPct val="80000"/>
              </a:lnSpc>
              <a:buFont typeface="Arial" panose="020B0604020202020204" pitchFamily="34" charset="0"/>
              <a:buChar char="•"/>
            </a:pPr>
            <a:endParaRPr lang="en-US" dirty="0"/>
          </a:p>
          <a:p>
            <a:pPr marL="342900" indent="-342900">
              <a:lnSpc>
                <a:spcPct val="80000"/>
              </a:lnSpc>
              <a:buFont typeface="Arial" panose="020B0604020202020204" pitchFamily="34" charset="0"/>
              <a:buChar char="•"/>
            </a:pPr>
            <a:r>
              <a:rPr lang="en-US" dirty="0"/>
              <a:t>Spatial concepts</a:t>
            </a:r>
          </a:p>
          <a:p>
            <a:pPr marL="952393" lvl="1" indent="-342900">
              <a:lnSpc>
                <a:spcPct val="80000"/>
              </a:lnSpc>
              <a:buFont typeface="Arial" panose="020B0604020202020204" pitchFamily="34" charset="0"/>
              <a:buChar char="•"/>
            </a:pPr>
            <a:r>
              <a:rPr lang="en-US" dirty="0"/>
              <a:t>Biology</a:t>
            </a:r>
          </a:p>
          <a:p>
            <a:pPr marL="952393" lvl="1" indent="-342900">
              <a:lnSpc>
                <a:spcPct val="80000"/>
              </a:lnSpc>
              <a:buFont typeface="Arial" panose="020B0604020202020204" pitchFamily="34" charset="0"/>
              <a:buChar char="•"/>
            </a:pPr>
            <a:r>
              <a:rPr lang="en-US" dirty="0"/>
              <a:t>Mathematics</a:t>
            </a:r>
          </a:p>
        </p:txBody>
      </p:sp>
    </p:spTree>
    <p:extLst>
      <p:ext uri="{BB962C8B-B14F-4D97-AF65-F5344CB8AC3E}">
        <p14:creationId xmlns:p14="http://schemas.microsoft.com/office/powerpoint/2010/main" val="372497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xEl>
                                              <p:pRg st="4" end="4"/>
                                            </p:txEl>
                                          </p:spTgt>
                                        </p:tgtEl>
                                        <p:attrNameLst>
                                          <p:attrName>style.visibility</p:attrName>
                                        </p:attrNameLst>
                                      </p:cBhvr>
                                      <p:to>
                                        <p:strVal val="visible"/>
                                      </p:to>
                                    </p:set>
                                    <p:animEffect transition="in" filter="fade">
                                      <p:cBhvr>
                                        <p:cTn id="7" dur="500"/>
                                        <p:tgtEl>
                                          <p:spTgt spid="10">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5" end="5"/>
                                            </p:txEl>
                                          </p:spTgt>
                                        </p:tgtEl>
                                        <p:attrNameLst>
                                          <p:attrName>style.visibility</p:attrName>
                                        </p:attrNameLst>
                                      </p:cBhvr>
                                      <p:to>
                                        <p:strVal val="visible"/>
                                      </p:to>
                                    </p:set>
                                    <p:animEffect transition="in" filter="fade">
                                      <p:cBhvr>
                                        <p:cTn id="12" dur="500"/>
                                        <p:tgtEl>
                                          <p:spTgt spid="10">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xEl>
                                              <p:pRg st="6" end="6"/>
                                            </p:txEl>
                                          </p:spTgt>
                                        </p:tgtEl>
                                        <p:attrNameLst>
                                          <p:attrName>style.visibility</p:attrName>
                                        </p:attrNameLst>
                                      </p:cBhvr>
                                      <p:to>
                                        <p:strVal val="visible"/>
                                      </p:to>
                                    </p:set>
                                    <p:animEffect transition="in" filter="fade">
                                      <p:cBhvr>
                                        <p:cTn id="17"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345464-7B56-41CE-830C-E767B0D1418C}"/>
              </a:ext>
            </a:extLst>
          </p:cNvPr>
          <p:cNvSpPr>
            <a:spLocks noGrp="1"/>
          </p:cNvSpPr>
          <p:nvPr>
            <p:ph type="title"/>
          </p:nvPr>
        </p:nvSpPr>
        <p:spPr>
          <a:xfrm>
            <a:off x="1218882" y="584200"/>
            <a:ext cx="4062942" cy="558800"/>
          </a:xfrm>
        </p:spPr>
        <p:txBody>
          <a:bodyPr anchor="b">
            <a:normAutofit/>
          </a:bodyPr>
          <a:lstStyle/>
          <a:p>
            <a:r>
              <a:rPr lang="en-US" dirty="0"/>
              <a:t>BENEFITS</a:t>
            </a:r>
          </a:p>
        </p:txBody>
      </p:sp>
      <p:pic>
        <p:nvPicPr>
          <p:cNvPr id="3074" name="Picture 2" descr="ar-for-museums">
            <a:extLst>
              <a:ext uri="{FF2B5EF4-FFF2-40B4-BE49-F238E27FC236}">
                <a16:creationId xmlns:a16="http://schemas.microsoft.com/office/drawing/2014/main" id="{63BCF587-FFB7-44BB-A443-1C4B11D258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7612" y="1219200"/>
            <a:ext cx="6310313" cy="4209149"/>
          </a:xfrm>
          <a:prstGeom prst="rect">
            <a:avLst/>
          </a:prstGeom>
          <a:noFill/>
          <a:extLst>
            <a:ext uri="{909E8E84-426E-40DD-AFC4-6F175D3DCCD1}">
              <a14:hiddenFill xmlns:a14="http://schemas.microsoft.com/office/drawing/2010/main">
                <a:solidFill>
                  <a:srgbClr val="FFFFFF"/>
                </a:solidFill>
              </a14:hiddenFill>
            </a:ext>
          </a:extLst>
        </p:spPr>
      </p:pic>
      <p:sp>
        <p:nvSpPr>
          <p:cNvPr id="9" name="Text Placeholder 2">
            <a:extLst>
              <a:ext uri="{FF2B5EF4-FFF2-40B4-BE49-F238E27FC236}">
                <a16:creationId xmlns:a16="http://schemas.microsoft.com/office/drawing/2014/main" id="{AA314B7C-21CA-462F-BF46-6597F7D755BB}"/>
              </a:ext>
            </a:extLst>
          </p:cNvPr>
          <p:cNvSpPr>
            <a:spLocks noGrp="1"/>
          </p:cNvSpPr>
          <p:nvPr>
            <p:ph type="body" sz="half" idx="2"/>
          </p:nvPr>
        </p:nvSpPr>
        <p:spPr>
          <a:xfrm>
            <a:off x="989013" y="1104900"/>
            <a:ext cx="4062942" cy="5524500"/>
          </a:xfrm>
        </p:spPr>
        <p:txBody>
          <a:bodyPr>
            <a:normAutofit/>
          </a:bodyPr>
          <a:lstStyle/>
          <a:p>
            <a:pPr marL="342900"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Engagement &amp; interest</a:t>
            </a:r>
          </a:p>
          <a:p>
            <a:pPr marL="342900" indent="-342900">
              <a:lnSpc>
                <a:spcPct val="80000"/>
              </a:lnSpc>
              <a:buClr>
                <a:schemeClr val="tx1">
                  <a:lumMod val="75000"/>
                </a:schemeClr>
              </a:buClr>
              <a:buFont typeface="Arial" panose="020B0604020202020204" pitchFamily="34" charset="0"/>
              <a:buChar char="•"/>
            </a:pPr>
            <a:endParaRPr lang="en-US" dirty="0">
              <a:solidFill>
                <a:schemeClr val="tx1">
                  <a:lumMod val="75000"/>
                </a:schemeClr>
              </a:solidFill>
            </a:endParaRPr>
          </a:p>
          <a:p>
            <a:pPr marL="342900"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Any level of education</a:t>
            </a:r>
          </a:p>
          <a:p>
            <a:pPr marL="342900" indent="-342900">
              <a:lnSpc>
                <a:spcPct val="80000"/>
              </a:lnSpc>
              <a:buClr>
                <a:schemeClr val="tx1">
                  <a:lumMod val="75000"/>
                </a:schemeClr>
              </a:buClr>
              <a:buFont typeface="Arial" panose="020B0604020202020204" pitchFamily="34" charset="0"/>
              <a:buChar char="•"/>
            </a:pPr>
            <a:endParaRPr lang="en-US" dirty="0">
              <a:solidFill>
                <a:schemeClr val="tx1">
                  <a:lumMod val="75000"/>
                </a:schemeClr>
              </a:solidFill>
            </a:endParaRPr>
          </a:p>
          <a:p>
            <a:pPr marL="342900"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Spatial concepts</a:t>
            </a:r>
          </a:p>
          <a:p>
            <a:pPr marL="952393" lvl="1"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Biology</a:t>
            </a:r>
          </a:p>
          <a:p>
            <a:pPr marL="952393" lvl="1"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Mathematics</a:t>
            </a:r>
          </a:p>
          <a:p>
            <a:pPr marL="342900" indent="-342900">
              <a:lnSpc>
                <a:spcPct val="80000"/>
              </a:lnSpc>
              <a:buFont typeface="Arial" panose="020B0604020202020204" pitchFamily="34" charset="0"/>
              <a:buChar char="•"/>
            </a:pPr>
            <a:endParaRPr lang="en-US" dirty="0"/>
          </a:p>
          <a:p>
            <a:pPr marL="342900" indent="-342900">
              <a:lnSpc>
                <a:spcPct val="80000"/>
              </a:lnSpc>
              <a:buFont typeface="Arial" panose="020B0604020202020204" pitchFamily="34" charset="0"/>
              <a:buChar char="•"/>
            </a:pPr>
            <a:r>
              <a:rPr lang="en-US" dirty="0"/>
              <a:t>3D designing</a:t>
            </a:r>
          </a:p>
          <a:p>
            <a:pPr marL="952393" lvl="1" indent="-342900">
              <a:lnSpc>
                <a:spcPct val="80000"/>
              </a:lnSpc>
              <a:buFont typeface="Arial" panose="020B0604020202020204" pitchFamily="34" charset="0"/>
              <a:buChar char="•"/>
            </a:pPr>
            <a:r>
              <a:rPr lang="en-US" dirty="0"/>
              <a:t>Creative</a:t>
            </a:r>
          </a:p>
          <a:p>
            <a:pPr marL="952393" lvl="1" indent="-342900">
              <a:lnSpc>
                <a:spcPct val="80000"/>
              </a:lnSpc>
              <a:buFont typeface="Arial" panose="020B0604020202020204" pitchFamily="34" charset="0"/>
              <a:buChar char="•"/>
            </a:pPr>
            <a:r>
              <a:rPr lang="en-US" dirty="0"/>
              <a:t>Designing parts</a:t>
            </a:r>
          </a:p>
          <a:p>
            <a:pPr marL="952393" lvl="1" indent="-342900">
              <a:lnSpc>
                <a:spcPct val="80000"/>
              </a:lnSpc>
              <a:buFont typeface="Arial" panose="020B0604020202020204" pitchFamily="34" charset="0"/>
              <a:buChar char="•"/>
            </a:pPr>
            <a:r>
              <a:rPr lang="en-US" dirty="0"/>
              <a:t>Architectural models</a:t>
            </a:r>
          </a:p>
        </p:txBody>
      </p:sp>
    </p:spTree>
    <p:extLst>
      <p:ext uri="{BB962C8B-B14F-4D97-AF65-F5344CB8AC3E}">
        <p14:creationId xmlns:p14="http://schemas.microsoft.com/office/powerpoint/2010/main" val="1580221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xEl>
                                              <p:pRg st="8" end="8"/>
                                            </p:txEl>
                                          </p:spTgt>
                                        </p:tgtEl>
                                        <p:attrNameLst>
                                          <p:attrName>style.visibility</p:attrName>
                                        </p:attrNameLst>
                                      </p:cBhvr>
                                      <p:to>
                                        <p:strVal val="visible"/>
                                      </p:to>
                                    </p:set>
                                    <p:animEffect transition="in" filter="fade">
                                      <p:cBhvr>
                                        <p:cTn id="7" dur="500"/>
                                        <p:tgtEl>
                                          <p:spTgt spid="9">
                                            <p:txEl>
                                              <p:pRg st="8" end="8"/>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9" end="9"/>
                                            </p:txEl>
                                          </p:spTgt>
                                        </p:tgtEl>
                                        <p:attrNameLst>
                                          <p:attrName>style.visibility</p:attrName>
                                        </p:attrNameLst>
                                      </p:cBhvr>
                                      <p:to>
                                        <p:strVal val="visible"/>
                                      </p:to>
                                    </p:set>
                                    <p:animEffect transition="in" filter="fade">
                                      <p:cBhvr>
                                        <p:cTn id="12" dur="500"/>
                                        <p:tgtEl>
                                          <p:spTgt spid="9">
                                            <p:txEl>
                                              <p:pRg st="9" end="9"/>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xEl>
                                              <p:pRg st="10" end="10"/>
                                            </p:txEl>
                                          </p:spTgt>
                                        </p:tgtEl>
                                        <p:attrNameLst>
                                          <p:attrName>style.visibility</p:attrName>
                                        </p:attrNameLst>
                                      </p:cBhvr>
                                      <p:to>
                                        <p:strVal val="visible"/>
                                      </p:to>
                                    </p:set>
                                    <p:animEffect transition="in" filter="fade">
                                      <p:cBhvr>
                                        <p:cTn id="17" dur="500"/>
                                        <p:tgtEl>
                                          <p:spTgt spid="9">
                                            <p:txEl>
                                              <p:pRg st="10" end="1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xEl>
                                              <p:pRg st="11" end="11"/>
                                            </p:txEl>
                                          </p:spTgt>
                                        </p:tgtEl>
                                        <p:attrNameLst>
                                          <p:attrName>style.visibility</p:attrName>
                                        </p:attrNameLst>
                                      </p:cBhvr>
                                      <p:to>
                                        <p:strVal val="visible"/>
                                      </p:to>
                                    </p:set>
                                    <p:animEffect transition="in" filter="fade">
                                      <p:cBhvr>
                                        <p:cTn id="22" dur="500"/>
                                        <p:tgtEl>
                                          <p:spTgt spid="9">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345464-7B56-41CE-830C-E767B0D1418C}"/>
              </a:ext>
            </a:extLst>
          </p:cNvPr>
          <p:cNvSpPr>
            <a:spLocks noGrp="1"/>
          </p:cNvSpPr>
          <p:nvPr>
            <p:ph type="title"/>
          </p:nvPr>
        </p:nvSpPr>
        <p:spPr>
          <a:xfrm>
            <a:off x="1218882" y="584200"/>
            <a:ext cx="4062942" cy="558800"/>
          </a:xfrm>
        </p:spPr>
        <p:txBody>
          <a:bodyPr anchor="b">
            <a:normAutofit/>
          </a:bodyPr>
          <a:lstStyle/>
          <a:p>
            <a:r>
              <a:rPr lang="en-US" dirty="0"/>
              <a:t>BENEFITS</a:t>
            </a:r>
          </a:p>
        </p:txBody>
      </p:sp>
      <p:sp>
        <p:nvSpPr>
          <p:cNvPr id="9" name="Text Placeholder 2">
            <a:extLst>
              <a:ext uri="{FF2B5EF4-FFF2-40B4-BE49-F238E27FC236}">
                <a16:creationId xmlns:a16="http://schemas.microsoft.com/office/drawing/2014/main" id="{AA314B7C-21CA-462F-BF46-6597F7D755BB}"/>
              </a:ext>
            </a:extLst>
          </p:cNvPr>
          <p:cNvSpPr>
            <a:spLocks noGrp="1"/>
          </p:cNvSpPr>
          <p:nvPr>
            <p:ph type="body" sz="half" idx="2"/>
          </p:nvPr>
        </p:nvSpPr>
        <p:spPr>
          <a:xfrm>
            <a:off x="989013" y="1104900"/>
            <a:ext cx="4062942" cy="5753100"/>
          </a:xfrm>
        </p:spPr>
        <p:txBody>
          <a:bodyPr>
            <a:normAutofit/>
          </a:bodyPr>
          <a:lstStyle/>
          <a:p>
            <a:pPr marL="342900"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Engagement &amp; interest</a:t>
            </a:r>
          </a:p>
          <a:p>
            <a:pPr marL="342900" indent="-342900">
              <a:lnSpc>
                <a:spcPct val="80000"/>
              </a:lnSpc>
              <a:buClr>
                <a:schemeClr val="tx1">
                  <a:lumMod val="75000"/>
                </a:schemeClr>
              </a:buClr>
              <a:buFont typeface="Arial" panose="020B0604020202020204" pitchFamily="34" charset="0"/>
              <a:buChar char="•"/>
            </a:pPr>
            <a:endParaRPr lang="en-US" dirty="0">
              <a:solidFill>
                <a:schemeClr val="tx1">
                  <a:lumMod val="75000"/>
                </a:schemeClr>
              </a:solidFill>
            </a:endParaRPr>
          </a:p>
          <a:p>
            <a:pPr marL="342900"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Any level of education</a:t>
            </a:r>
          </a:p>
          <a:p>
            <a:pPr marL="342900" indent="-342900">
              <a:lnSpc>
                <a:spcPct val="80000"/>
              </a:lnSpc>
              <a:buClr>
                <a:schemeClr val="tx1">
                  <a:lumMod val="75000"/>
                </a:schemeClr>
              </a:buClr>
              <a:buFont typeface="Arial" panose="020B0604020202020204" pitchFamily="34" charset="0"/>
              <a:buChar char="•"/>
            </a:pPr>
            <a:endParaRPr lang="en-US" dirty="0">
              <a:solidFill>
                <a:schemeClr val="tx1">
                  <a:lumMod val="75000"/>
                </a:schemeClr>
              </a:solidFill>
            </a:endParaRPr>
          </a:p>
          <a:p>
            <a:pPr marL="342900"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Spatial concepts</a:t>
            </a:r>
          </a:p>
          <a:p>
            <a:pPr marL="952393" lvl="1"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Biology</a:t>
            </a:r>
          </a:p>
          <a:p>
            <a:pPr marL="952393" lvl="1"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Mathematics</a:t>
            </a:r>
          </a:p>
          <a:p>
            <a:pPr marL="342900" indent="-342900">
              <a:lnSpc>
                <a:spcPct val="80000"/>
              </a:lnSpc>
              <a:buClr>
                <a:schemeClr val="tx1">
                  <a:lumMod val="75000"/>
                </a:schemeClr>
              </a:buClr>
              <a:buFont typeface="Arial" panose="020B0604020202020204" pitchFamily="34" charset="0"/>
              <a:buChar char="•"/>
            </a:pPr>
            <a:endParaRPr lang="en-US" dirty="0">
              <a:solidFill>
                <a:schemeClr val="tx1">
                  <a:lumMod val="75000"/>
                </a:schemeClr>
              </a:solidFill>
            </a:endParaRPr>
          </a:p>
          <a:p>
            <a:pPr marL="342900"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3D designing</a:t>
            </a:r>
          </a:p>
          <a:p>
            <a:pPr marL="952393" lvl="1"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Creative</a:t>
            </a:r>
          </a:p>
          <a:p>
            <a:pPr marL="952393" lvl="1"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Designing parts</a:t>
            </a:r>
          </a:p>
          <a:p>
            <a:pPr marL="952393" lvl="1" indent="-342900">
              <a:lnSpc>
                <a:spcPct val="80000"/>
              </a:lnSpc>
              <a:buClr>
                <a:schemeClr val="tx1">
                  <a:lumMod val="75000"/>
                </a:schemeClr>
              </a:buClr>
              <a:buFont typeface="Arial" panose="020B0604020202020204" pitchFamily="34" charset="0"/>
              <a:buChar char="•"/>
            </a:pPr>
            <a:r>
              <a:rPr lang="en-US" dirty="0">
                <a:solidFill>
                  <a:schemeClr val="tx1">
                    <a:lumMod val="75000"/>
                  </a:schemeClr>
                </a:solidFill>
              </a:rPr>
              <a:t>Architectural models</a:t>
            </a:r>
          </a:p>
          <a:p>
            <a:pPr marL="952393" lvl="1" indent="-342900">
              <a:lnSpc>
                <a:spcPct val="80000"/>
              </a:lnSpc>
              <a:buFont typeface="Arial" panose="020B0604020202020204" pitchFamily="34" charset="0"/>
              <a:buChar char="•"/>
            </a:pPr>
            <a:endParaRPr lang="en-US" dirty="0"/>
          </a:p>
          <a:p>
            <a:pPr marL="342900" indent="-342900">
              <a:lnSpc>
                <a:spcPct val="80000"/>
              </a:lnSpc>
              <a:buFont typeface="Arial" panose="020B0604020202020204" pitchFamily="34" charset="0"/>
              <a:buChar char="•"/>
            </a:pPr>
            <a:r>
              <a:rPr lang="en-US" dirty="0"/>
              <a:t>Safety</a:t>
            </a:r>
          </a:p>
          <a:p>
            <a:pPr marL="952393" lvl="1" indent="-342900">
              <a:buFont typeface="Arial" panose="020B0604020202020204" pitchFamily="34" charset="0"/>
              <a:buChar char="•"/>
            </a:pPr>
            <a:endParaRPr lang="en-US" dirty="0"/>
          </a:p>
        </p:txBody>
      </p:sp>
      <p:pic>
        <p:nvPicPr>
          <p:cNvPr id="5122" name="Picture 2" descr="Is AR/MR/XR finally ready for surgery? | by Prash Chopra | AR/VR Journey:  Augmented &amp; Virtual Reality Magazine">
            <a:extLst>
              <a:ext uri="{FF2B5EF4-FFF2-40B4-BE49-F238E27FC236}">
                <a16:creationId xmlns:a16="http://schemas.microsoft.com/office/drawing/2014/main" id="{7DF213EF-6392-4AFA-B770-56F0250685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3212" y="1524000"/>
            <a:ext cx="7592786"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2001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xEl>
                                              <p:pRg st="13" end="13"/>
                                            </p:txEl>
                                          </p:spTgt>
                                        </p:tgtEl>
                                        <p:attrNameLst>
                                          <p:attrName>style.visibility</p:attrName>
                                        </p:attrNameLst>
                                      </p:cBhvr>
                                      <p:to>
                                        <p:strVal val="visible"/>
                                      </p:to>
                                    </p:set>
                                    <p:animEffect transition="in" filter="fade">
                                      <p:cBhvr>
                                        <p:cTn id="7" dur="500"/>
                                        <p:tgtEl>
                                          <p:spTgt spid="9">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345464-7B56-41CE-830C-E767B0D1418C}"/>
              </a:ext>
            </a:extLst>
          </p:cNvPr>
          <p:cNvSpPr>
            <a:spLocks noGrp="1"/>
          </p:cNvSpPr>
          <p:nvPr>
            <p:ph type="title"/>
          </p:nvPr>
        </p:nvSpPr>
        <p:spPr>
          <a:xfrm>
            <a:off x="7466012" y="584200"/>
            <a:ext cx="4062942" cy="558800"/>
          </a:xfrm>
        </p:spPr>
        <p:txBody>
          <a:bodyPr anchor="b">
            <a:normAutofit/>
          </a:bodyPr>
          <a:lstStyle/>
          <a:p>
            <a:r>
              <a:rPr lang="en-US" dirty="0"/>
              <a:t>ACCESSIBILITY</a:t>
            </a:r>
          </a:p>
        </p:txBody>
      </p:sp>
      <p:sp>
        <p:nvSpPr>
          <p:cNvPr id="11" name="Text Placeholder 2">
            <a:extLst>
              <a:ext uri="{FF2B5EF4-FFF2-40B4-BE49-F238E27FC236}">
                <a16:creationId xmlns:a16="http://schemas.microsoft.com/office/drawing/2014/main" id="{C99A2704-E850-47E9-963C-9DFA07045C5F}"/>
              </a:ext>
            </a:extLst>
          </p:cNvPr>
          <p:cNvSpPr>
            <a:spLocks noGrp="1"/>
          </p:cNvSpPr>
          <p:nvPr>
            <p:ph type="body" sz="half" idx="2"/>
          </p:nvPr>
        </p:nvSpPr>
        <p:spPr>
          <a:xfrm>
            <a:off x="7466012" y="1524000"/>
            <a:ext cx="4062942" cy="4648200"/>
          </a:xfrm>
        </p:spPr>
        <p:txBody>
          <a:bodyPr/>
          <a:lstStyle/>
          <a:p>
            <a:pPr marL="342900" indent="-342900">
              <a:buFont typeface="Arial" panose="020B0604020202020204" pitchFamily="34" charset="0"/>
              <a:buChar char="•"/>
            </a:pPr>
            <a:r>
              <a:rPr lang="en-US" dirty="0"/>
              <a:t>Relatively low cost</a:t>
            </a:r>
          </a:p>
          <a:p>
            <a:pPr marL="952393" lvl="1" indent="-342900">
              <a:buFont typeface="Arial" panose="020B0604020202020204" pitchFamily="34" charset="0"/>
              <a:buChar char="•"/>
            </a:pPr>
            <a:r>
              <a:rPr lang="en-US" dirty="0"/>
              <a:t>Smartphone</a:t>
            </a:r>
          </a:p>
          <a:p>
            <a:pPr marL="952393" lvl="1" indent="-342900">
              <a:buFont typeface="Arial" panose="020B0604020202020204" pitchFamily="34" charset="0"/>
              <a:buChar char="•"/>
            </a:pPr>
            <a:r>
              <a:rPr lang="en-US" dirty="0"/>
              <a:t>Internet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No special equipment required</a:t>
            </a:r>
          </a:p>
          <a:p>
            <a:endParaRPr lang="en-US" dirty="0"/>
          </a:p>
          <a:p>
            <a:pPr marL="342900" indent="-342900">
              <a:buFont typeface="Arial" panose="020B0604020202020204" pitchFamily="34" charset="0"/>
              <a:buChar char="•"/>
            </a:pPr>
            <a:r>
              <a:rPr lang="en-US" dirty="0"/>
              <a:t>Accessible learning materials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Portability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pic>
        <p:nvPicPr>
          <p:cNvPr id="4100" name="Picture 4" descr="New Opportunities in AR with Apple's ARKit">
            <a:extLst>
              <a:ext uri="{FF2B5EF4-FFF2-40B4-BE49-F238E27FC236}">
                <a16:creationId xmlns:a16="http://schemas.microsoft.com/office/drawing/2014/main" id="{5C391316-C13A-4353-BEF1-8600B9C193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012" y="1600200"/>
            <a:ext cx="6585625" cy="3952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276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fade">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fade">
                                      <p:cBhvr>
                                        <p:cTn id="17" dur="500"/>
                                        <p:tgtEl>
                                          <p:spTgt spid="1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4" presetClass="emph" presetSubtype="0" fill="hold" nodeType="clickEffect">
                                  <p:stCondLst>
                                    <p:cond delay="0"/>
                                  </p:stCondLst>
                                  <p:childTnLst>
                                    <p:animClr clrSpc="hsl" dir="cw">
                                      <p:cBhvr override="childStyle">
                                        <p:cTn id="21" dur="500" fill="hold"/>
                                        <p:tgtEl>
                                          <p:spTgt spid="11">
                                            <p:txEl>
                                              <p:pRg st="0" end="0"/>
                                            </p:txEl>
                                          </p:spTgt>
                                        </p:tgtEl>
                                        <p:attrNameLst>
                                          <p:attrName>style.color</p:attrName>
                                        </p:attrNameLst>
                                      </p:cBhvr>
                                      <p:by>
                                        <p:hsl h="0" s="-12549" l="-25098"/>
                                      </p:by>
                                    </p:animClr>
                                    <p:animClr clrSpc="hsl" dir="cw">
                                      <p:cBhvr>
                                        <p:cTn id="22" dur="500" fill="hold"/>
                                        <p:tgtEl>
                                          <p:spTgt spid="11">
                                            <p:txEl>
                                              <p:pRg st="0" end="0"/>
                                            </p:txEl>
                                          </p:spTgt>
                                        </p:tgtEl>
                                        <p:attrNameLst>
                                          <p:attrName>fillcolor</p:attrName>
                                        </p:attrNameLst>
                                      </p:cBhvr>
                                      <p:by>
                                        <p:hsl h="0" s="-12549" l="-25098"/>
                                      </p:by>
                                    </p:animClr>
                                    <p:animClr clrSpc="hsl" dir="cw">
                                      <p:cBhvr>
                                        <p:cTn id="23" dur="500" fill="hold"/>
                                        <p:tgtEl>
                                          <p:spTgt spid="11">
                                            <p:txEl>
                                              <p:pRg st="0" end="0"/>
                                            </p:txEl>
                                          </p:spTgt>
                                        </p:tgtEl>
                                        <p:attrNameLst>
                                          <p:attrName>stroke.color</p:attrName>
                                        </p:attrNameLst>
                                      </p:cBhvr>
                                      <p:by>
                                        <p:hsl h="0" s="-12549" l="-25098"/>
                                      </p:by>
                                    </p:animClr>
                                    <p:set>
                                      <p:cBhvr>
                                        <p:cTn id="24" dur="500" fill="hold"/>
                                        <p:tgtEl>
                                          <p:spTgt spid="11">
                                            <p:txEl>
                                              <p:pRg st="0" end="0"/>
                                            </p:txEl>
                                          </p:spTgt>
                                        </p:tgtEl>
                                        <p:attrNameLst>
                                          <p:attrName>fill.type</p:attrName>
                                        </p:attrNameLst>
                                      </p:cBhvr>
                                      <p:to>
                                        <p:strVal val="solid"/>
                                      </p:to>
                                    </p:set>
                                  </p:childTnLst>
                                </p:cTn>
                              </p:par>
                              <p:par>
                                <p:cTn id="25" presetID="24" presetClass="emph" presetSubtype="0" fill="hold" nodeType="withEffect">
                                  <p:stCondLst>
                                    <p:cond delay="0"/>
                                  </p:stCondLst>
                                  <p:childTnLst>
                                    <p:animClr clrSpc="hsl" dir="cw">
                                      <p:cBhvr override="childStyle">
                                        <p:cTn id="26" dur="500" fill="hold"/>
                                        <p:tgtEl>
                                          <p:spTgt spid="11">
                                            <p:txEl>
                                              <p:pRg st="1" end="1"/>
                                            </p:txEl>
                                          </p:spTgt>
                                        </p:tgtEl>
                                        <p:attrNameLst>
                                          <p:attrName>style.color</p:attrName>
                                        </p:attrNameLst>
                                      </p:cBhvr>
                                      <p:by>
                                        <p:hsl h="0" s="-12549" l="-25098"/>
                                      </p:by>
                                    </p:animClr>
                                    <p:animClr clrSpc="hsl" dir="cw">
                                      <p:cBhvr>
                                        <p:cTn id="27" dur="500" fill="hold"/>
                                        <p:tgtEl>
                                          <p:spTgt spid="11">
                                            <p:txEl>
                                              <p:pRg st="1" end="1"/>
                                            </p:txEl>
                                          </p:spTgt>
                                        </p:tgtEl>
                                        <p:attrNameLst>
                                          <p:attrName>fillcolor</p:attrName>
                                        </p:attrNameLst>
                                      </p:cBhvr>
                                      <p:by>
                                        <p:hsl h="0" s="-12549" l="-25098"/>
                                      </p:by>
                                    </p:animClr>
                                    <p:animClr clrSpc="hsl" dir="cw">
                                      <p:cBhvr>
                                        <p:cTn id="28" dur="500" fill="hold"/>
                                        <p:tgtEl>
                                          <p:spTgt spid="11">
                                            <p:txEl>
                                              <p:pRg st="1" end="1"/>
                                            </p:txEl>
                                          </p:spTgt>
                                        </p:tgtEl>
                                        <p:attrNameLst>
                                          <p:attrName>stroke.color</p:attrName>
                                        </p:attrNameLst>
                                      </p:cBhvr>
                                      <p:by>
                                        <p:hsl h="0" s="-12549" l="-25098"/>
                                      </p:by>
                                    </p:animClr>
                                    <p:set>
                                      <p:cBhvr>
                                        <p:cTn id="29" dur="500" fill="hold"/>
                                        <p:tgtEl>
                                          <p:spTgt spid="11">
                                            <p:txEl>
                                              <p:pRg st="1" end="1"/>
                                            </p:txEl>
                                          </p:spTgt>
                                        </p:tgtEl>
                                        <p:attrNameLst>
                                          <p:attrName>fill.type</p:attrName>
                                        </p:attrNameLst>
                                      </p:cBhvr>
                                      <p:to>
                                        <p:strVal val="solid"/>
                                      </p:to>
                                    </p:set>
                                  </p:childTnLst>
                                </p:cTn>
                              </p:par>
                              <p:par>
                                <p:cTn id="30" presetID="24" presetClass="emph" presetSubtype="0" fill="hold" nodeType="withEffect">
                                  <p:stCondLst>
                                    <p:cond delay="0"/>
                                  </p:stCondLst>
                                  <p:childTnLst>
                                    <p:animClr clrSpc="hsl" dir="cw">
                                      <p:cBhvr override="childStyle">
                                        <p:cTn id="31" dur="500" fill="hold"/>
                                        <p:tgtEl>
                                          <p:spTgt spid="11">
                                            <p:txEl>
                                              <p:pRg st="2" end="2"/>
                                            </p:txEl>
                                          </p:spTgt>
                                        </p:tgtEl>
                                        <p:attrNameLst>
                                          <p:attrName>style.color</p:attrName>
                                        </p:attrNameLst>
                                      </p:cBhvr>
                                      <p:by>
                                        <p:hsl h="0" s="-12549" l="-25098"/>
                                      </p:by>
                                    </p:animClr>
                                    <p:animClr clrSpc="hsl" dir="cw">
                                      <p:cBhvr>
                                        <p:cTn id="32" dur="500" fill="hold"/>
                                        <p:tgtEl>
                                          <p:spTgt spid="11">
                                            <p:txEl>
                                              <p:pRg st="2" end="2"/>
                                            </p:txEl>
                                          </p:spTgt>
                                        </p:tgtEl>
                                        <p:attrNameLst>
                                          <p:attrName>fillcolor</p:attrName>
                                        </p:attrNameLst>
                                      </p:cBhvr>
                                      <p:by>
                                        <p:hsl h="0" s="-12549" l="-25098"/>
                                      </p:by>
                                    </p:animClr>
                                    <p:animClr clrSpc="hsl" dir="cw">
                                      <p:cBhvr>
                                        <p:cTn id="33" dur="500" fill="hold"/>
                                        <p:tgtEl>
                                          <p:spTgt spid="11">
                                            <p:txEl>
                                              <p:pRg st="2" end="2"/>
                                            </p:txEl>
                                          </p:spTgt>
                                        </p:tgtEl>
                                        <p:attrNameLst>
                                          <p:attrName>stroke.color</p:attrName>
                                        </p:attrNameLst>
                                      </p:cBhvr>
                                      <p:by>
                                        <p:hsl h="0" s="-12549" l="-25098"/>
                                      </p:by>
                                    </p:animClr>
                                    <p:set>
                                      <p:cBhvr>
                                        <p:cTn id="34" dur="500" fill="hold"/>
                                        <p:tgtEl>
                                          <p:spTgt spid="11">
                                            <p:txEl>
                                              <p:pRg st="2" end="2"/>
                                            </p:txEl>
                                          </p:spTgt>
                                        </p:tgtEl>
                                        <p:attrNameLst>
                                          <p:attrName>fill.type</p:attrName>
                                        </p:attrNameLst>
                                      </p:cBhvr>
                                      <p:to>
                                        <p:strVal val="solid"/>
                                      </p:to>
                                    </p:set>
                                  </p:childTnLst>
                                </p:cTn>
                              </p:par>
                              <p:par>
                                <p:cTn id="35" presetID="10" presetClass="entr" presetSubtype="0" fill="hold" nodeType="withEffect">
                                  <p:stCondLst>
                                    <p:cond delay="0"/>
                                  </p:stCondLst>
                                  <p:childTnLst>
                                    <p:set>
                                      <p:cBhvr>
                                        <p:cTn id="36" dur="1" fill="hold">
                                          <p:stCondLst>
                                            <p:cond delay="0"/>
                                          </p:stCondLst>
                                        </p:cTn>
                                        <p:tgtEl>
                                          <p:spTgt spid="11">
                                            <p:txEl>
                                              <p:pRg st="4" end="4"/>
                                            </p:txEl>
                                          </p:spTgt>
                                        </p:tgtEl>
                                        <p:attrNameLst>
                                          <p:attrName>style.visibility</p:attrName>
                                        </p:attrNameLst>
                                      </p:cBhvr>
                                      <p:to>
                                        <p:strVal val="visible"/>
                                      </p:to>
                                    </p:set>
                                    <p:animEffect transition="in" filter="fade">
                                      <p:cBhvr>
                                        <p:cTn id="37" dur="500"/>
                                        <p:tgtEl>
                                          <p:spTgt spid="11">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4" presetClass="emph" presetSubtype="0" fill="hold" nodeType="clickEffect">
                                  <p:stCondLst>
                                    <p:cond delay="0"/>
                                  </p:stCondLst>
                                  <p:childTnLst>
                                    <p:animClr clrSpc="hsl" dir="cw">
                                      <p:cBhvr override="childStyle">
                                        <p:cTn id="41" dur="500" fill="hold"/>
                                        <p:tgtEl>
                                          <p:spTgt spid="11">
                                            <p:txEl>
                                              <p:pRg st="4" end="4"/>
                                            </p:txEl>
                                          </p:spTgt>
                                        </p:tgtEl>
                                        <p:attrNameLst>
                                          <p:attrName>style.color</p:attrName>
                                        </p:attrNameLst>
                                      </p:cBhvr>
                                      <p:by>
                                        <p:hsl h="0" s="-12549" l="-25098"/>
                                      </p:by>
                                    </p:animClr>
                                    <p:animClr clrSpc="hsl" dir="cw">
                                      <p:cBhvr>
                                        <p:cTn id="42" dur="500" fill="hold"/>
                                        <p:tgtEl>
                                          <p:spTgt spid="11">
                                            <p:txEl>
                                              <p:pRg st="4" end="4"/>
                                            </p:txEl>
                                          </p:spTgt>
                                        </p:tgtEl>
                                        <p:attrNameLst>
                                          <p:attrName>fillcolor</p:attrName>
                                        </p:attrNameLst>
                                      </p:cBhvr>
                                      <p:by>
                                        <p:hsl h="0" s="-12549" l="-25098"/>
                                      </p:by>
                                    </p:animClr>
                                    <p:animClr clrSpc="hsl" dir="cw">
                                      <p:cBhvr>
                                        <p:cTn id="43" dur="500" fill="hold"/>
                                        <p:tgtEl>
                                          <p:spTgt spid="11">
                                            <p:txEl>
                                              <p:pRg st="4" end="4"/>
                                            </p:txEl>
                                          </p:spTgt>
                                        </p:tgtEl>
                                        <p:attrNameLst>
                                          <p:attrName>stroke.color</p:attrName>
                                        </p:attrNameLst>
                                      </p:cBhvr>
                                      <p:by>
                                        <p:hsl h="0" s="-12549" l="-25098"/>
                                      </p:by>
                                    </p:animClr>
                                    <p:set>
                                      <p:cBhvr>
                                        <p:cTn id="44" dur="500" fill="hold"/>
                                        <p:tgtEl>
                                          <p:spTgt spid="11">
                                            <p:txEl>
                                              <p:pRg st="4" end="4"/>
                                            </p:txEl>
                                          </p:spTgt>
                                        </p:tgtEl>
                                        <p:attrNameLst>
                                          <p:attrName>fill.type</p:attrName>
                                        </p:attrNameLst>
                                      </p:cBhvr>
                                      <p:to>
                                        <p:strVal val="solid"/>
                                      </p:to>
                                    </p:set>
                                  </p:childTnLst>
                                </p:cTn>
                              </p:par>
                              <p:par>
                                <p:cTn id="45" presetID="10" presetClass="entr" presetSubtype="0" fill="hold" nodeType="withEffect">
                                  <p:stCondLst>
                                    <p:cond delay="0"/>
                                  </p:stCondLst>
                                  <p:childTnLst>
                                    <p:set>
                                      <p:cBhvr>
                                        <p:cTn id="46" dur="1" fill="hold">
                                          <p:stCondLst>
                                            <p:cond delay="0"/>
                                          </p:stCondLst>
                                        </p:cTn>
                                        <p:tgtEl>
                                          <p:spTgt spid="11">
                                            <p:txEl>
                                              <p:pRg st="6" end="6"/>
                                            </p:txEl>
                                          </p:spTgt>
                                        </p:tgtEl>
                                        <p:attrNameLst>
                                          <p:attrName>style.visibility</p:attrName>
                                        </p:attrNameLst>
                                      </p:cBhvr>
                                      <p:to>
                                        <p:strVal val="visible"/>
                                      </p:to>
                                    </p:set>
                                    <p:animEffect transition="in" filter="fade">
                                      <p:cBhvr>
                                        <p:cTn id="47" dur="500"/>
                                        <p:tgtEl>
                                          <p:spTgt spid="11">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4" presetClass="emph" presetSubtype="0" fill="hold" nodeType="clickEffect">
                                  <p:stCondLst>
                                    <p:cond delay="0"/>
                                  </p:stCondLst>
                                  <p:childTnLst>
                                    <p:animClr clrSpc="hsl" dir="cw">
                                      <p:cBhvr override="childStyle">
                                        <p:cTn id="51" dur="500" fill="hold"/>
                                        <p:tgtEl>
                                          <p:spTgt spid="11">
                                            <p:txEl>
                                              <p:pRg st="6" end="6"/>
                                            </p:txEl>
                                          </p:spTgt>
                                        </p:tgtEl>
                                        <p:attrNameLst>
                                          <p:attrName>style.color</p:attrName>
                                        </p:attrNameLst>
                                      </p:cBhvr>
                                      <p:by>
                                        <p:hsl h="0" s="-12549" l="-25098"/>
                                      </p:by>
                                    </p:animClr>
                                    <p:animClr clrSpc="hsl" dir="cw">
                                      <p:cBhvr>
                                        <p:cTn id="52" dur="500" fill="hold"/>
                                        <p:tgtEl>
                                          <p:spTgt spid="11">
                                            <p:txEl>
                                              <p:pRg st="6" end="6"/>
                                            </p:txEl>
                                          </p:spTgt>
                                        </p:tgtEl>
                                        <p:attrNameLst>
                                          <p:attrName>fillcolor</p:attrName>
                                        </p:attrNameLst>
                                      </p:cBhvr>
                                      <p:by>
                                        <p:hsl h="0" s="-12549" l="-25098"/>
                                      </p:by>
                                    </p:animClr>
                                    <p:animClr clrSpc="hsl" dir="cw">
                                      <p:cBhvr>
                                        <p:cTn id="53" dur="500" fill="hold"/>
                                        <p:tgtEl>
                                          <p:spTgt spid="11">
                                            <p:txEl>
                                              <p:pRg st="6" end="6"/>
                                            </p:txEl>
                                          </p:spTgt>
                                        </p:tgtEl>
                                        <p:attrNameLst>
                                          <p:attrName>stroke.color</p:attrName>
                                        </p:attrNameLst>
                                      </p:cBhvr>
                                      <p:by>
                                        <p:hsl h="0" s="-12549" l="-25098"/>
                                      </p:by>
                                    </p:animClr>
                                    <p:set>
                                      <p:cBhvr>
                                        <p:cTn id="54" dur="500" fill="hold"/>
                                        <p:tgtEl>
                                          <p:spTgt spid="11">
                                            <p:txEl>
                                              <p:pRg st="6" end="6"/>
                                            </p:txEl>
                                          </p:spTgt>
                                        </p:tgtEl>
                                        <p:attrNameLst>
                                          <p:attrName>fill.type</p:attrName>
                                        </p:attrNameLst>
                                      </p:cBhvr>
                                      <p:to>
                                        <p:strVal val="solid"/>
                                      </p:to>
                                    </p:set>
                                  </p:childTnLst>
                                </p:cTn>
                              </p:par>
                              <p:par>
                                <p:cTn id="55" presetID="10" presetClass="entr" presetSubtype="0" fill="hold" nodeType="withEffect">
                                  <p:stCondLst>
                                    <p:cond delay="0"/>
                                  </p:stCondLst>
                                  <p:childTnLst>
                                    <p:set>
                                      <p:cBhvr>
                                        <p:cTn id="56" dur="1" fill="hold">
                                          <p:stCondLst>
                                            <p:cond delay="0"/>
                                          </p:stCondLst>
                                        </p:cTn>
                                        <p:tgtEl>
                                          <p:spTgt spid="11">
                                            <p:txEl>
                                              <p:pRg st="8" end="8"/>
                                            </p:txEl>
                                          </p:spTgt>
                                        </p:tgtEl>
                                        <p:attrNameLst>
                                          <p:attrName>style.visibility</p:attrName>
                                        </p:attrNameLst>
                                      </p:cBhvr>
                                      <p:to>
                                        <p:strVal val="visible"/>
                                      </p:to>
                                    </p:set>
                                    <p:animEffect transition="in" filter="fade">
                                      <p:cBhvr>
                                        <p:cTn id="57" dur="500"/>
                                        <p:tgtEl>
                                          <p:spTgt spid="1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a:extLst>
              <a:ext uri="{FF2B5EF4-FFF2-40B4-BE49-F238E27FC236}">
                <a16:creationId xmlns:a16="http://schemas.microsoft.com/office/drawing/2014/main" id="{4B7CDFF0-79DB-4C69-9C08-81EE911FF896}"/>
              </a:ext>
            </a:extLst>
          </p:cNvPr>
          <p:cNvSpPr txBox="1">
            <a:spLocks/>
          </p:cNvSpPr>
          <p:nvPr/>
        </p:nvSpPr>
        <p:spPr>
          <a:xfrm>
            <a:off x="1625177" y="2209801"/>
            <a:ext cx="8938472" cy="2764335"/>
          </a:xfrm>
          <a:prstGeom prst="rect">
            <a:avLst/>
          </a:prstGeom>
        </p:spPr>
        <p:txBody>
          <a:bodyPr vert="horz" lIns="121899" tIns="60949" rIns="121899" bIns="60949" rtlCol="0" anchor="b">
            <a:normAutofit/>
          </a:bodyPr>
          <a:lstStyle>
            <a:lvl1pPr algn="l" defTabSz="1218987" rtl="0" eaLnBrk="1" latinLnBrk="0" hangingPunct="1">
              <a:lnSpc>
                <a:spcPct val="90000"/>
              </a:lnSpc>
              <a:spcBef>
                <a:spcPct val="0"/>
              </a:spcBef>
              <a:buNone/>
              <a:defRPr sz="5400" kern="1200">
                <a:solidFill>
                  <a:schemeClr val="tx1"/>
                </a:solidFill>
                <a:latin typeface="+mj-lt"/>
                <a:ea typeface="+mj-ea"/>
                <a:cs typeface="+mj-cs"/>
              </a:defRPr>
            </a:lvl1pPr>
          </a:lstStyle>
          <a:p>
            <a:r>
              <a:rPr lang="en-US" dirty="0"/>
              <a:t>Concerns</a:t>
            </a:r>
          </a:p>
        </p:txBody>
      </p:sp>
      <p:sp>
        <p:nvSpPr>
          <p:cNvPr id="8" name="Text Placeholder 5">
            <a:extLst>
              <a:ext uri="{FF2B5EF4-FFF2-40B4-BE49-F238E27FC236}">
                <a16:creationId xmlns:a16="http://schemas.microsoft.com/office/drawing/2014/main" id="{92030CF3-ECE1-43B4-BDD1-AC18E1146B29}"/>
              </a:ext>
            </a:extLst>
          </p:cNvPr>
          <p:cNvSpPr txBox="1">
            <a:spLocks/>
          </p:cNvSpPr>
          <p:nvPr/>
        </p:nvSpPr>
        <p:spPr>
          <a:xfrm>
            <a:off x="1625176" y="4951266"/>
            <a:ext cx="7069519" cy="1220933"/>
          </a:xfrm>
          <a:prstGeom prst="rect">
            <a:avLst/>
          </a:prstGeom>
        </p:spPr>
        <p:txBody>
          <a:bodyPr vert="horz" lIns="121899" tIns="60949" rIns="121899" bIns="60949" rtlCol="0">
            <a:normAutofit/>
          </a:bodyPr>
          <a:lstStyle>
            <a:lvl1pPr marL="0" indent="0" algn="l" defTabSz="1218987" rtl="0" eaLnBrk="1" latinLnBrk="0" hangingPunct="1">
              <a:lnSpc>
                <a:spcPct val="90000"/>
              </a:lnSpc>
              <a:spcBef>
                <a:spcPts val="0"/>
              </a:spcBef>
              <a:buClr>
                <a:schemeClr val="accent1"/>
              </a:buClr>
              <a:buSzPct val="100000"/>
              <a:buFont typeface="Arial" pitchFamily="34" charset="0"/>
              <a:buNone/>
              <a:defRPr sz="2800" kern="1200" cap="all" spc="200" baseline="0">
                <a:solidFill>
                  <a:schemeClr val="accent1"/>
                </a:solidFill>
                <a:latin typeface="+mn-lt"/>
                <a:ea typeface="+mn-ea"/>
                <a:cs typeface="+mn-cs"/>
              </a:defRPr>
            </a:lvl1pPr>
            <a:lvl2pPr marL="609493" indent="0" algn="ctr" defTabSz="1218987" rtl="0" eaLnBrk="1" latinLnBrk="0" hangingPunct="1">
              <a:lnSpc>
                <a:spcPct val="90000"/>
              </a:lnSpc>
              <a:spcBef>
                <a:spcPts val="800"/>
              </a:spcBef>
              <a:buClr>
                <a:schemeClr val="accent1"/>
              </a:buClr>
              <a:buSzPct val="80000"/>
              <a:buFont typeface="Arial" pitchFamily="34" charset="0"/>
              <a:buNone/>
              <a:defRPr sz="2400" kern="1200">
                <a:solidFill>
                  <a:schemeClr val="tx1">
                    <a:tint val="75000"/>
                  </a:schemeClr>
                </a:solidFill>
                <a:latin typeface="+mn-lt"/>
                <a:ea typeface="+mn-ea"/>
                <a:cs typeface="+mn-cs"/>
              </a:defRPr>
            </a:lvl2pPr>
            <a:lvl3pPr marL="1218987"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3pPr>
            <a:lvl4pPr marL="1828480"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4pPr>
            <a:lvl5pPr marL="2437973"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5pPr>
            <a:lvl6pPr marL="3047467"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6pPr>
            <a:lvl7pPr marL="3656960"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7pPr>
            <a:lvl8pPr marL="4266453" indent="0" algn="ctr" defTabSz="1218987" rtl="0" eaLnBrk="1" latinLnBrk="0" hangingPunct="1">
              <a:lnSpc>
                <a:spcPct val="90000"/>
              </a:lnSpc>
              <a:spcBef>
                <a:spcPts val="800"/>
              </a:spcBef>
              <a:buClr>
                <a:schemeClr val="accent1"/>
              </a:buClr>
              <a:buSzPct val="80000"/>
              <a:buFont typeface="Arial" pitchFamily="34" charset="0"/>
              <a:buNone/>
              <a:defRPr sz="2000" kern="1200" baseline="0">
                <a:solidFill>
                  <a:schemeClr val="tx1">
                    <a:tint val="75000"/>
                  </a:schemeClr>
                </a:solidFill>
                <a:latin typeface="+mn-lt"/>
                <a:ea typeface="+mn-ea"/>
                <a:cs typeface="+mn-cs"/>
              </a:defRPr>
            </a:lvl8pPr>
            <a:lvl9pPr marL="4875947" indent="0" algn="ctr" defTabSz="1218987" rtl="0" eaLnBrk="1" latinLnBrk="0" hangingPunct="1">
              <a:lnSpc>
                <a:spcPct val="90000"/>
              </a:lnSpc>
              <a:spcBef>
                <a:spcPts val="800"/>
              </a:spcBef>
              <a:buClr>
                <a:schemeClr val="accent1"/>
              </a:buClr>
              <a:buSzPct val="80000"/>
              <a:buFont typeface="Arial" pitchFamily="34" charset="0"/>
              <a:buNone/>
              <a:defRPr sz="2000" kern="1200" baseline="0">
                <a:solidFill>
                  <a:schemeClr val="tx1">
                    <a:tint val="75000"/>
                  </a:schemeClr>
                </a:solidFill>
                <a:latin typeface="+mn-lt"/>
                <a:ea typeface="+mn-ea"/>
                <a:cs typeface="+mn-cs"/>
              </a:defRPr>
            </a:lvl9pPr>
          </a:lstStyle>
          <a:p>
            <a:r>
              <a:rPr lang="en-US" dirty="0"/>
              <a:t>Harm &amp; regulations</a:t>
            </a:r>
          </a:p>
        </p:txBody>
      </p:sp>
    </p:spTree>
    <p:extLst>
      <p:ext uri="{BB962C8B-B14F-4D97-AF65-F5344CB8AC3E}">
        <p14:creationId xmlns:p14="http://schemas.microsoft.com/office/powerpoint/2010/main" val="1620435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3797DD1-1B5B-4210-9A95-CCF5498B2AC7}"/>
              </a:ext>
            </a:extLst>
          </p:cNvPr>
          <p:cNvSpPr>
            <a:spLocks noGrp="1"/>
          </p:cNvSpPr>
          <p:nvPr>
            <p:ph type="title"/>
          </p:nvPr>
        </p:nvSpPr>
        <p:spPr>
          <a:xfrm>
            <a:off x="1218883" y="274637"/>
            <a:ext cx="10360501" cy="868363"/>
          </a:xfrm>
        </p:spPr>
        <p:txBody>
          <a:bodyPr/>
          <a:lstStyle/>
          <a:p>
            <a:pPr algn="ctr"/>
            <a:r>
              <a:rPr lang="en-US" dirty="0">
                <a:solidFill>
                  <a:schemeClr val="accent1"/>
                </a:solidFill>
              </a:rPr>
              <a:t>Physical Harm </a:t>
            </a:r>
          </a:p>
        </p:txBody>
      </p:sp>
      <p:pic>
        <p:nvPicPr>
          <p:cNvPr id="8194" name="Picture 2" descr="Can You Play Pokémon GO While Driving? « Mobile AR News :: Next Reality">
            <a:extLst>
              <a:ext uri="{FF2B5EF4-FFF2-40B4-BE49-F238E27FC236}">
                <a16:creationId xmlns:a16="http://schemas.microsoft.com/office/drawing/2014/main" id="{6825EFCE-3FBA-48BA-BA8C-D16AD138B1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4412" y="2604977"/>
            <a:ext cx="5713413" cy="2678116"/>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F53BEBD3-6D99-44C5-8209-CBC386FA604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1000" y="2590800"/>
            <a:ext cx="5453063" cy="385994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E756DEF-EB25-49DB-9AF2-C82D66C8786E}"/>
              </a:ext>
            </a:extLst>
          </p:cNvPr>
          <p:cNvSpPr txBox="1"/>
          <p:nvPr/>
        </p:nvSpPr>
        <p:spPr>
          <a:xfrm>
            <a:off x="4570412" y="1313296"/>
            <a:ext cx="4114800" cy="523220"/>
          </a:xfrm>
          <a:prstGeom prst="rect">
            <a:avLst/>
          </a:prstGeom>
          <a:noFill/>
        </p:spPr>
        <p:txBody>
          <a:bodyPr wrap="square" rtlCol="0">
            <a:spAutoFit/>
          </a:bodyPr>
          <a:lstStyle/>
          <a:p>
            <a:r>
              <a:rPr lang="en-US" sz="2800" b="1" dirty="0"/>
              <a:t>POKEMON GO ACCIDENTS</a:t>
            </a:r>
          </a:p>
        </p:txBody>
      </p:sp>
    </p:spTree>
    <p:extLst>
      <p:ext uri="{BB962C8B-B14F-4D97-AF65-F5344CB8AC3E}">
        <p14:creationId xmlns:p14="http://schemas.microsoft.com/office/powerpoint/2010/main" val="919650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500"/>
                                        <p:tgtEl>
                                          <p:spTgt spid="8194"/>
                                        </p:tgtEl>
                                      </p:cBhvr>
                                    </p:animEffect>
                                  </p:childTnLst>
                                </p:cTn>
                              </p:par>
                              <p:par>
                                <p:cTn id="8" presetID="10" presetClass="entr" presetSubtype="0" fill="hold" nodeType="withEffect">
                                  <p:stCondLst>
                                    <p:cond delay="0"/>
                                  </p:stCondLst>
                                  <p:childTnLst>
                                    <p:set>
                                      <p:cBhvr>
                                        <p:cTn id="9" dur="1" fill="hold">
                                          <p:stCondLst>
                                            <p:cond delay="0"/>
                                          </p:stCondLst>
                                        </p:cTn>
                                        <p:tgtEl>
                                          <p:spTgt spid="8196"/>
                                        </p:tgtEl>
                                        <p:attrNameLst>
                                          <p:attrName>style.visibility</p:attrName>
                                        </p:attrNameLst>
                                      </p:cBhvr>
                                      <p:to>
                                        <p:strVal val="visible"/>
                                      </p:to>
                                    </p:set>
                                    <p:animEffect transition="in" filter="fade">
                                      <p:cBhvr>
                                        <p:cTn id="10" dur="500"/>
                                        <p:tgtEl>
                                          <p:spTgt spid="819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Augmented reality's future isn't glasses. It's the car | VentureBeat">
            <a:extLst>
              <a:ext uri="{FF2B5EF4-FFF2-40B4-BE49-F238E27FC236}">
                <a16:creationId xmlns:a16="http://schemas.microsoft.com/office/drawing/2014/main" id="{A1A0ABEE-D5C8-45DF-A37E-98F15E5132C9}"/>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045" b="5551"/>
          <a:stretch/>
        </p:blipFill>
        <p:spPr bwMode="auto">
          <a:xfrm>
            <a:off x="4113212" y="2904028"/>
            <a:ext cx="7604461" cy="3640297"/>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D3797DD1-1B5B-4210-9A95-CCF5498B2AC7}"/>
              </a:ext>
            </a:extLst>
          </p:cNvPr>
          <p:cNvSpPr>
            <a:spLocks noGrp="1"/>
          </p:cNvSpPr>
          <p:nvPr>
            <p:ph type="title"/>
          </p:nvPr>
        </p:nvSpPr>
        <p:spPr>
          <a:xfrm>
            <a:off x="1218883" y="274637"/>
            <a:ext cx="10360501" cy="868363"/>
          </a:xfrm>
        </p:spPr>
        <p:txBody>
          <a:bodyPr/>
          <a:lstStyle/>
          <a:p>
            <a:pPr algn="ctr"/>
            <a:r>
              <a:rPr lang="en-US" dirty="0">
                <a:solidFill>
                  <a:schemeClr val="accent1"/>
                </a:solidFill>
              </a:rPr>
              <a:t>Physical Harm</a:t>
            </a:r>
          </a:p>
        </p:txBody>
      </p:sp>
      <p:sp>
        <p:nvSpPr>
          <p:cNvPr id="5" name="Content Placeholder 4">
            <a:extLst>
              <a:ext uri="{FF2B5EF4-FFF2-40B4-BE49-F238E27FC236}">
                <a16:creationId xmlns:a16="http://schemas.microsoft.com/office/drawing/2014/main" id="{D5F40C1D-DD75-409C-8904-A44E3B365988}"/>
              </a:ext>
            </a:extLst>
          </p:cNvPr>
          <p:cNvSpPr>
            <a:spLocks noGrp="1"/>
          </p:cNvSpPr>
          <p:nvPr>
            <p:ph sz="half" idx="1"/>
          </p:nvPr>
        </p:nvSpPr>
        <p:spPr>
          <a:xfrm>
            <a:off x="943592" y="1143000"/>
            <a:ext cx="2286000" cy="762000"/>
          </a:xfrm>
        </p:spPr>
        <p:txBody>
          <a:bodyPr>
            <a:normAutofit/>
          </a:bodyPr>
          <a:lstStyle/>
          <a:p>
            <a:pPr marL="0" indent="0" algn="r">
              <a:buNone/>
            </a:pPr>
            <a:r>
              <a:rPr lang="en-US" dirty="0"/>
              <a:t>Distractions </a:t>
            </a:r>
          </a:p>
        </p:txBody>
      </p:sp>
      <p:sp>
        <p:nvSpPr>
          <p:cNvPr id="9" name="Content Placeholder 4">
            <a:extLst>
              <a:ext uri="{FF2B5EF4-FFF2-40B4-BE49-F238E27FC236}">
                <a16:creationId xmlns:a16="http://schemas.microsoft.com/office/drawing/2014/main" id="{EFD7105E-0376-40C3-B2EC-E5083B2C6120}"/>
              </a:ext>
            </a:extLst>
          </p:cNvPr>
          <p:cNvSpPr txBox="1">
            <a:spLocks/>
          </p:cNvSpPr>
          <p:nvPr/>
        </p:nvSpPr>
        <p:spPr>
          <a:xfrm>
            <a:off x="484804" y="1894820"/>
            <a:ext cx="2744788" cy="868363"/>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lgn="r">
              <a:buFont typeface="Arial" pitchFamily="34" charset="0"/>
              <a:buNone/>
            </a:pPr>
            <a:r>
              <a:rPr lang="en-US" dirty="0"/>
              <a:t>Screen Clutter </a:t>
            </a:r>
          </a:p>
        </p:txBody>
      </p:sp>
      <p:sp>
        <p:nvSpPr>
          <p:cNvPr id="10" name="Content Placeholder 4">
            <a:extLst>
              <a:ext uri="{FF2B5EF4-FFF2-40B4-BE49-F238E27FC236}">
                <a16:creationId xmlns:a16="http://schemas.microsoft.com/office/drawing/2014/main" id="{10544589-BBCC-4AF4-B97F-4D2C2D6CADE4}"/>
              </a:ext>
            </a:extLst>
          </p:cNvPr>
          <p:cNvSpPr txBox="1">
            <a:spLocks/>
          </p:cNvSpPr>
          <p:nvPr/>
        </p:nvSpPr>
        <p:spPr>
          <a:xfrm>
            <a:off x="795923" y="2618499"/>
            <a:ext cx="2439989" cy="9144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lgn="r">
              <a:buFont typeface="Arial" pitchFamily="34" charset="0"/>
              <a:buNone/>
            </a:pPr>
            <a:r>
              <a:rPr lang="en-US" dirty="0"/>
              <a:t>Software Bugs </a:t>
            </a:r>
          </a:p>
        </p:txBody>
      </p:sp>
      <p:sp>
        <p:nvSpPr>
          <p:cNvPr id="14" name="Arrow: Right 13">
            <a:extLst>
              <a:ext uri="{FF2B5EF4-FFF2-40B4-BE49-F238E27FC236}">
                <a16:creationId xmlns:a16="http://schemas.microsoft.com/office/drawing/2014/main" id="{D43AA130-8B58-40CD-8147-8994530D29BF}"/>
              </a:ext>
            </a:extLst>
          </p:cNvPr>
          <p:cNvSpPr/>
          <p:nvPr/>
        </p:nvSpPr>
        <p:spPr>
          <a:xfrm rot="480000">
            <a:off x="3245250" y="1588969"/>
            <a:ext cx="3352800" cy="1869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5" name="Arrow: Right 14">
            <a:extLst>
              <a:ext uri="{FF2B5EF4-FFF2-40B4-BE49-F238E27FC236}">
                <a16:creationId xmlns:a16="http://schemas.microsoft.com/office/drawing/2014/main" id="{017790F6-0F71-401B-9152-E8C0B9FE6094}"/>
              </a:ext>
            </a:extLst>
          </p:cNvPr>
          <p:cNvSpPr/>
          <p:nvPr/>
        </p:nvSpPr>
        <p:spPr>
          <a:xfrm>
            <a:off x="3235912" y="2046859"/>
            <a:ext cx="3352800" cy="1869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6" name="Arrow: Right 15">
            <a:extLst>
              <a:ext uri="{FF2B5EF4-FFF2-40B4-BE49-F238E27FC236}">
                <a16:creationId xmlns:a16="http://schemas.microsoft.com/office/drawing/2014/main" id="{A8B0C7D2-ACDB-4F3F-AF0A-E5A39753444D}"/>
              </a:ext>
            </a:extLst>
          </p:cNvPr>
          <p:cNvSpPr/>
          <p:nvPr/>
        </p:nvSpPr>
        <p:spPr>
          <a:xfrm rot="21120000">
            <a:off x="3245249" y="2524446"/>
            <a:ext cx="3352800" cy="1869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7" name="TextBox 16">
            <a:extLst>
              <a:ext uri="{FF2B5EF4-FFF2-40B4-BE49-F238E27FC236}">
                <a16:creationId xmlns:a16="http://schemas.microsoft.com/office/drawing/2014/main" id="{81EB0421-BBAA-4A7B-AD15-0D7EFE6D47D6}"/>
              </a:ext>
            </a:extLst>
          </p:cNvPr>
          <p:cNvSpPr txBox="1"/>
          <p:nvPr/>
        </p:nvSpPr>
        <p:spPr>
          <a:xfrm>
            <a:off x="6790266" y="1724838"/>
            <a:ext cx="3505200" cy="830997"/>
          </a:xfrm>
          <a:prstGeom prst="rect">
            <a:avLst/>
          </a:prstGeom>
          <a:noFill/>
        </p:spPr>
        <p:txBody>
          <a:bodyPr wrap="square" rtlCol="0">
            <a:spAutoFit/>
          </a:bodyPr>
          <a:lstStyle/>
          <a:p>
            <a:r>
              <a:rPr lang="en-US" sz="4800" dirty="0">
                <a:solidFill>
                  <a:schemeClr val="accent1"/>
                </a:solidFill>
              </a:rPr>
              <a:t>ACCIDENTS</a:t>
            </a:r>
          </a:p>
        </p:txBody>
      </p:sp>
    </p:spTree>
    <p:extLst>
      <p:ext uri="{BB962C8B-B14F-4D97-AF65-F5344CB8AC3E}">
        <p14:creationId xmlns:p14="http://schemas.microsoft.com/office/powerpoint/2010/main" val="46126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9" grpId="0"/>
      <p:bldP spid="10" grpId="0"/>
      <p:bldP spid="14" grpId="0" animBg="1"/>
      <p:bldP spid="15" grpId="0" animBg="1"/>
      <p:bldP spid="16" grpId="0" animBg="1"/>
      <p:bldP spid="17" grpId="0"/>
    </p:bldLst>
  </p:timing>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505</TotalTime>
  <Words>774</Words>
  <Application>Microsoft Office PowerPoint</Application>
  <PresentationFormat>Custom</PresentationFormat>
  <Paragraphs>105</Paragraphs>
  <Slides>10</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Tech 16x9</vt:lpstr>
      <vt:lpstr>PowerPoint Presentation</vt:lpstr>
      <vt:lpstr>BENEFITS</vt:lpstr>
      <vt:lpstr>BENEFITS</vt:lpstr>
      <vt:lpstr>BENEFITS</vt:lpstr>
      <vt:lpstr>BENEFITS</vt:lpstr>
      <vt:lpstr>ACCESSIBILITY</vt:lpstr>
      <vt:lpstr>PowerPoint Presentation</vt:lpstr>
      <vt:lpstr>Physical Harm </vt:lpstr>
      <vt:lpstr>Physical Harm</vt:lpstr>
      <vt:lpstr>Regulations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Reality &amp; Augmented Reality</dc:title>
  <dc:creator>Bogdan Tatu</dc:creator>
  <cp:lastModifiedBy>Bogdan Tatu</cp:lastModifiedBy>
  <cp:revision>92</cp:revision>
  <dcterms:created xsi:type="dcterms:W3CDTF">2020-11-17T19:06:35Z</dcterms:created>
  <dcterms:modified xsi:type="dcterms:W3CDTF">2020-11-18T03:31:49Z</dcterms:modified>
</cp:coreProperties>
</file>